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0">
  <p:sldMasterIdLst>
    <p:sldMasterId id="2147483648" r:id="rId1"/>
  </p:sldMasterIdLst>
  <p:notesMasterIdLst>
    <p:notesMasterId r:id="rId10"/>
  </p:notesMasterIdLst>
  <p:sldIdLst>
    <p:sldId id="257" r:id="rId2"/>
    <p:sldId id="283" r:id="rId3"/>
    <p:sldId id="286" r:id="rId4"/>
    <p:sldId id="287" r:id="rId5"/>
    <p:sldId id="288" r:id="rId6"/>
    <p:sldId id="289" r:id="rId7"/>
    <p:sldId id="285" r:id="rId8"/>
    <p:sldId id="290" r:id="rId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2500" autoAdjust="0"/>
  </p:normalViewPr>
  <p:slideViewPr>
    <p:cSldViewPr snapToGrid="0">
      <p:cViewPr varScale="1">
        <p:scale>
          <a:sx n="69" d="100"/>
          <a:sy n="69" d="100"/>
        </p:scale>
        <p:origin x="76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DC6C8C-AB05-4868-8BEF-7119DA3FA09B}" type="datetimeFigureOut">
              <a:rPr kumimoji="1" lang="ja-JP" altLang="en-US" smtClean="0"/>
              <a:t>2021/12/10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D0820D-ED4D-4825-BB86-D14E6CF22002}" type="slidenum">
              <a:rPr kumimoji="1" lang="ja-JP" altLang="en-US" smtClean="0"/>
              <a:t>‹#›</a:t>
            </a:fld>
            <a:endParaRPr kumimoji="1" lang="ja-JP" altLang="en-US"/>
          </a:p>
        </p:txBody>
      </p:sp>
    </p:spTree>
    <p:extLst>
      <p:ext uri="{BB962C8B-B14F-4D97-AF65-F5344CB8AC3E}">
        <p14:creationId xmlns:p14="http://schemas.microsoft.com/office/powerpoint/2010/main" val="7389902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DD0820D-ED4D-4825-BB86-D14E6CF22002}" type="slidenum">
              <a:rPr kumimoji="1" lang="ja-JP" altLang="en-US" smtClean="0"/>
              <a:t>3</a:t>
            </a:fld>
            <a:endParaRPr kumimoji="1" lang="ja-JP" altLang="en-US"/>
          </a:p>
        </p:txBody>
      </p:sp>
    </p:spTree>
    <p:extLst>
      <p:ext uri="{BB962C8B-B14F-4D97-AF65-F5344CB8AC3E}">
        <p14:creationId xmlns:p14="http://schemas.microsoft.com/office/powerpoint/2010/main" val="3257792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DD0820D-ED4D-4825-BB86-D14E6CF22002}" type="slidenum">
              <a:rPr kumimoji="1" lang="ja-JP" altLang="en-US" smtClean="0"/>
              <a:t>4</a:t>
            </a:fld>
            <a:endParaRPr kumimoji="1" lang="ja-JP" altLang="en-US"/>
          </a:p>
        </p:txBody>
      </p:sp>
    </p:spTree>
    <p:extLst>
      <p:ext uri="{BB962C8B-B14F-4D97-AF65-F5344CB8AC3E}">
        <p14:creationId xmlns:p14="http://schemas.microsoft.com/office/powerpoint/2010/main" val="4017340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DD0820D-ED4D-4825-BB86-D14E6CF22002}" type="slidenum">
              <a:rPr kumimoji="1" lang="ja-JP" altLang="en-US" smtClean="0"/>
              <a:t>5</a:t>
            </a:fld>
            <a:endParaRPr kumimoji="1" lang="ja-JP" altLang="en-US"/>
          </a:p>
        </p:txBody>
      </p:sp>
    </p:spTree>
    <p:extLst>
      <p:ext uri="{BB962C8B-B14F-4D97-AF65-F5344CB8AC3E}">
        <p14:creationId xmlns:p14="http://schemas.microsoft.com/office/powerpoint/2010/main" val="2841324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DD0820D-ED4D-4825-BB86-D14E6CF22002}" type="slidenum">
              <a:rPr kumimoji="1" lang="ja-JP" altLang="en-US" smtClean="0"/>
              <a:t>6</a:t>
            </a:fld>
            <a:endParaRPr kumimoji="1" lang="ja-JP" altLang="en-US"/>
          </a:p>
        </p:txBody>
      </p:sp>
    </p:spTree>
    <p:extLst>
      <p:ext uri="{BB962C8B-B14F-4D97-AF65-F5344CB8AC3E}">
        <p14:creationId xmlns:p14="http://schemas.microsoft.com/office/powerpoint/2010/main" val="3057951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DD0820D-ED4D-4825-BB86-D14E6CF22002}" type="slidenum">
              <a:rPr kumimoji="1" lang="ja-JP" altLang="en-US" smtClean="0"/>
              <a:t>8</a:t>
            </a:fld>
            <a:endParaRPr kumimoji="1" lang="ja-JP" altLang="en-US"/>
          </a:p>
        </p:txBody>
      </p:sp>
    </p:spTree>
    <p:extLst>
      <p:ext uri="{BB962C8B-B14F-4D97-AF65-F5344CB8AC3E}">
        <p14:creationId xmlns:p14="http://schemas.microsoft.com/office/powerpoint/2010/main" val="2787499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8A3B6B-F3E7-415F-85FF-A9A3B258DA1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94A2134-20AC-416A-AE35-81E2BCE314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ECD289B-608A-4392-93DE-43CE69DE4399}"/>
              </a:ext>
            </a:extLst>
          </p:cNvPr>
          <p:cNvSpPr>
            <a:spLocks noGrp="1"/>
          </p:cNvSpPr>
          <p:nvPr>
            <p:ph type="dt" sz="half" idx="10"/>
          </p:nvPr>
        </p:nvSpPr>
        <p:spPr/>
        <p:txBody>
          <a:bodyPr/>
          <a:lstStyle/>
          <a:p>
            <a:fld id="{B46194F0-318A-4125-8B25-7046510342E8}" type="datetimeFigureOut">
              <a:rPr kumimoji="1" lang="ja-JP" altLang="en-US" smtClean="0"/>
              <a:t>2021/12/10</a:t>
            </a:fld>
            <a:endParaRPr kumimoji="1" lang="ja-JP" altLang="en-US"/>
          </a:p>
        </p:txBody>
      </p:sp>
      <p:sp>
        <p:nvSpPr>
          <p:cNvPr id="5" name="フッター プレースホルダー 4">
            <a:extLst>
              <a:ext uri="{FF2B5EF4-FFF2-40B4-BE49-F238E27FC236}">
                <a16:creationId xmlns:a16="http://schemas.microsoft.com/office/drawing/2014/main" id="{0ED8EBFC-6881-4011-9AA7-24E3EC9FB9C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9BE5FDA-A383-420E-971A-AFB20C4CC87F}"/>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3005432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EC5C21-0496-4B81-B3B5-35335BAE5D0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6DC0593-57A7-4573-A67B-46EA17F0C56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FAFA457-FA0E-476C-8183-C400702B9C34}"/>
              </a:ext>
            </a:extLst>
          </p:cNvPr>
          <p:cNvSpPr>
            <a:spLocks noGrp="1"/>
          </p:cNvSpPr>
          <p:nvPr>
            <p:ph type="dt" sz="half" idx="10"/>
          </p:nvPr>
        </p:nvSpPr>
        <p:spPr/>
        <p:txBody>
          <a:bodyPr/>
          <a:lstStyle/>
          <a:p>
            <a:fld id="{B46194F0-318A-4125-8B25-7046510342E8}" type="datetimeFigureOut">
              <a:rPr kumimoji="1" lang="ja-JP" altLang="en-US" smtClean="0"/>
              <a:t>2021/12/10</a:t>
            </a:fld>
            <a:endParaRPr kumimoji="1" lang="ja-JP" altLang="en-US"/>
          </a:p>
        </p:txBody>
      </p:sp>
      <p:sp>
        <p:nvSpPr>
          <p:cNvPr id="5" name="フッター プレースホルダー 4">
            <a:extLst>
              <a:ext uri="{FF2B5EF4-FFF2-40B4-BE49-F238E27FC236}">
                <a16:creationId xmlns:a16="http://schemas.microsoft.com/office/drawing/2014/main" id="{8DAEE1A7-1977-45C3-9D35-0B07405493F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73F8DE7-FB20-4340-8329-75404948C79F}"/>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2175796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C6D32AE-A2AA-4186-91C6-6BA6DF57AE3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9DA7AD4-FEEE-4411-A494-C9C15FA239D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F7AED63-91F0-4794-80C3-F8A54DFB0A6A}"/>
              </a:ext>
            </a:extLst>
          </p:cNvPr>
          <p:cNvSpPr>
            <a:spLocks noGrp="1"/>
          </p:cNvSpPr>
          <p:nvPr>
            <p:ph type="dt" sz="half" idx="10"/>
          </p:nvPr>
        </p:nvSpPr>
        <p:spPr/>
        <p:txBody>
          <a:bodyPr/>
          <a:lstStyle/>
          <a:p>
            <a:fld id="{B46194F0-318A-4125-8B25-7046510342E8}" type="datetimeFigureOut">
              <a:rPr kumimoji="1" lang="ja-JP" altLang="en-US" smtClean="0"/>
              <a:t>2021/12/10</a:t>
            </a:fld>
            <a:endParaRPr kumimoji="1" lang="ja-JP" altLang="en-US"/>
          </a:p>
        </p:txBody>
      </p:sp>
      <p:sp>
        <p:nvSpPr>
          <p:cNvPr id="5" name="フッター プレースホルダー 4">
            <a:extLst>
              <a:ext uri="{FF2B5EF4-FFF2-40B4-BE49-F238E27FC236}">
                <a16:creationId xmlns:a16="http://schemas.microsoft.com/office/drawing/2014/main" id="{7790F32C-3187-417E-8B4A-DA626E0DE97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2352C0-0FB1-44C2-A417-A13C6CD864C3}"/>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69737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137094-DC60-49E2-9208-5944CF4D26B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D4F6158-451C-4C4B-9820-C7114540B27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296BED7-7064-4793-985B-5A65418FACE3}"/>
              </a:ext>
            </a:extLst>
          </p:cNvPr>
          <p:cNvSpPr>
            <a:spLocks noGrp="1"/>
          </p:cNvSpPr>
          <p:nvPr>
            <p:ph type="dt" sz="half" idx="10"/>
          </p:nvPr>
        </p:nvSpPr>
        <p:spPr/>
        <p:txBody>
          <a:bodyPr/>
          <a:lstStyle/>
          <a:p>
            <a:fld id="{B46194F0-318A-4125-8B25-7046510342E8}" type="datetimeFigureOut">
              <a:rPr kumimoji="1" lang="ja-JP" altLang="en-US" smtClean="0"/>
              <a:t>2021/12/10</a:t>
            </a:fld>
            <a:endParaRPr kumimoji="1" lang="ja-JP" altLang="en-US"/>
          </a:p>
        </p:txBody>
      </p:sp>
      <p:sp>
        <p:nvSpPr>
          <p:cNvPr id="5" name="フッター プレースホルダー 4">
            <a:extLst>
              <a:ext uri="{FF2B5EF4-FFF2-40B4-BE49-F238E27FC236}">
                <a16:creationId xmlns:a16="http://schemas.microsoft.com/office/drawing/2014/main" id="{644C706A-D990-420C-9972-D45326E4CF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DFE164E-F33A-4D53-953F-CD626763118C}"/>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136709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E447D8-DD6E-4819-8F2F-7532C49D1E7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55F2C7F-5542-47FE-A67D-1638E22A5F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25F4BA2-CA1C-420B-AF07-10B9B8BCF317}"/>
              </a:ext>
            </a:extLst>
          </p:cNvPr>
          <p:cNvSpPr>
            <a:spLocks noGrp="1"/>
          </p:cNvSpPr>
          <p:nvPr>
            <p:ph type="dt" sz="half" idx="10"/>
          </p:nvPr>
        </p:nvSpPr>
        <p:spPr/>
        <p:txBody>
          <a:bodyPr/>
          <a:lstStyle/>
          <a:p>
            <a:fld id="{B46194F0-318A-4125-8B25-7046510342E8}" type="datetimeFigureOut">
              <a:rPr kumimoji="1" lang="ja-JP" altLang="en-US" smtClean="0"/>
              <a:t>2021/12/10</a:t>
            </a:fld>
            <a:endParaRPr kumimoji="1" lang="ja-JP" altLang="en-US"/>
          </a:p>
        </p:txBody>
      </p:sp>
      <p:sp>
        <p:nvSpPr>
          <p:cNvPr id="5" name="フッター プレースホルダー 4">
            <a:extLst>
              <a:ext uri="{FF2B5EF4-FFF2-40B4-BE49-F238E27FC236}">
                <a16:creationId xmlns:a16="http://schemas.microsoft.com/office/drawing/2014/main" id="{FC27A790-9C2F-4FAA-87FE-E78E0C72FDD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DD96CC3-E0A0-42C1-A6F0-89EC4BF3E7E2}"/>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574610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73E8F6-9CDD-43D1-A613-21DFA3AEC0C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AF27B76-43E4-47E8-9632-96B6CCDCAB1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F8D5E72-3229-4C73-8819-0D020A2559D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CFB2A11-FE01-44DB-8132-B886FB7E468C}"/>
              </a:ext>
            </a:extLst>
          </p:cNvPr>
          <p:cNvSpPr>
            <a:spLocks noGrp="1"/>
          </p:cNvSpPr>
          <p:nvPr>
            <p:ph type="dt" sz="half" idx="10"/>
          </p:nvPr>
        </p:nvSpPr>
        <p:spPr/>
        <p:txBody>
          <a:bodyPr/>
          <a:lstStyle/>
          <a:p>
            <a:fld id="{B46194F0-318A-4125-8B25-7046510342E8}" type="datetimeFigureOut">
              <a:rPr kumimoji="1" lang="ja-JP" altLang="en-US" smtClean="0"/>
              <a:t>2021/12/10</a:t>
            </a:fld>
            <a:endParaRPr kumimoji="1" lang="ja-JP" altLang="en-US"/>
          </a:p>
        </p:txBody>
      </p:sp>
      <p:sp>
        <p:nvSpPr>
          <p:cNvPr id="6" name="フッター プレースホルダー 5">
            <a:extLst>
              <a:ext uri="{FF2B5EF4-FFF2-40B4-BE49-F238E27FC236}">
                <a16:creationId xmlns:a16="http://schemas.microsoft.com/office/drawing/2014/main" id="{463C1138-3494-4B12-AFBD-1DB8EFA51AD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83C6209-7145-49E9-AB6E-5195E03FD367}"/>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512842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080087-A3CC-4252-A599-B8CF8675556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9325B4E-94F1-4238-90E1-58B517D1E2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29B6C85-BE68-45C1-8AF4-309D3ACD36B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E24177A-E42F-4C5E-B2D8-4E2CA9775E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59BAED1-04C2-4348-96F5-EEA95EF3D43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C445364-7575-43C4-BCCB-1B715AF72526}"/>
              </a:ext>
            </a:extLst>
          </p:cNvPr>
          <p:cNvSpPr>
            <a:spLocks noGrp="1"/>
          </p:cNvSpPr>
          <p:nvPr>
            <p:ph type="dt" sz="half" idx="10"/>
          </p:nvPr>
        </p:nvSpPr>
        <p:spPr/>
        <p:txBody>
          <a:bodyPr/>
          <a:lstStyle/>
          <a:p>
            <a:fld id="{B46194F0-318A-4125-8B25-7046510342E8}" type="datetimeFigureOut">
              <a:rPr kumimoji="1" lang="ja-JP" altLang="en-US" smtClean="0"/>
              <a:t>2021/12/10</a:t>
            </a:fld>
            <a:endParaRPr kumimoji="1" lang="ja-JP" altLang="en-US"/>
          </a:p>
        </p:txBody>
      </p:sp>
      <p:sp>
        <p:nvSpPr>
          <p:cNvPr id="8" name="フッター プレースホルダー 7">
            <a:extLst>
              <a:ext uri="{FF2B5EF4-FFF2-40B4-BE49-F238E27FC236}">
                <a16:creationId xmlns:a16="http://schemas.microsoft.com/office/drawing/2014/main" id="{3C6F9F9C-82A1-4D78-B397-C8A83425920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82D5368-A2A1-47D4-B606-1AD375D2E211}"/>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4002184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30990E-2963-4E73-9784-17F68036718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02B115B-E0BB-4221-B0B9-996A976B13AE}"/>
              </a:ext>
            </a:extLst>
          </p:cNvPr>
          <p:cNvSpPr>
            <a:spLocks noGrp="1"/>
          </p:cNvSpPr>
          <p:nvPr>
            <p:ph type="dt" sz="half" idx="10"/>
          </p:nvPr>
        </p:nvSpPr>
        <p:spPr/>
        <p:txBody>
          <a:bodyPr/>
          <a:lstStyle/>
          <a:p>
            <a:fld id="{B46194F0-318A-4125-8B25-7046510342E8}" type="datetimeFigureOut">
              <a:rPr kumimoji="1" lang="ja-JP" altLang="en-US" smtClean="0"/>
              <a:t>2021/12/10</a:t>
            </a:fld>
            <a:endParaRPr kumimoji="1" lang="ja-JP" altLang="en-US"/>
          </a:p>
        </p:txBody>
      </p:sp>
      <p:sp>
        <p:nvSpPr>
          <p:cNvPr id="4" name="フッター プレースホルダー 3">
            <a:extLst>
              <a:ext uri="{FF2B5EF4-FFF2-40B4-BE49-F238E27FC236}">
                <a16:creationId xmlns:a16="http://schemas.microsoft.com/office/drawing/2014/main" id="{5870392D-8E37-4CE1-9304-2230B6EEFBE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2A4CF28-3EFF-48B6-B410-4D27D869A44A}"/>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4292955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E47E97B-BD4C-4E05-A2CB-055347DC7ADB}"/>
              </a:ext>
            </a:extLst>
          </p:cNvPr>
          <p:cNvSpPr>
            <a:spLocks noGrp="1"/>
          </p:cNvSpPr>
          <p:nvPr>
            <p:ph type="dt" sz="half" idx="10"/>
          </p:nvPr>
        </p:nvSpPr>
        <p:spPr/>
        <p:txBody>
          <a:bodyPr/>
          <a:lstStyle/>
          <a:p>
            <a:fld id="{B46194F0-318A-4125-8B25-7046510342E8}" type="datetimeFigureOut">
              <a:rPr kumimoji="1" lang="ja-JP" altLang="en-US" smtClean="0"/>
              <a:t>2021/12/10</a:t>
            </a:fld>
            <a:endParaRPr kumimoji="1" lang="ja-JP" altLang="en-US"/>
          </a:p>
        </p:txBody>
      </p:sp>
      <p:sp>
        <p:nvSpPr>
          <p:cNvPr id="3" name="フッター プレースホルダー 2">
            <a:extLst>
              <a:ext uri="{FF2B5EF4-FFF2-40B4-BE49-F238E27FC236}">
                <a16:creationId xmlns:a16="http://schemas.microsoft.com/office/drawing/2014/main" id="{FACF032C-E55A-4AC5-9146-0DFCDF60AD8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0733D8D-F0C7-4E5F-8438-DF710E5FC575}"/>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2177877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2B7621-4D1A-48FE-BA77-7D93E948DAC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A359B4D-37D1-4030-92F9-AE38DFF33B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020C584-6C5C-465A-B9C7-2EAECED09E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EB383AA-390E-4559-B45F-CD9F063F013F}"/>
              </a:ext>
            </a:extLst>
          </p:cNvPr>
          <p:cNvSpPr>
            <a:spLocks noGrp="1"/>
          </p:cNvSpPr>
          <p:nvPr>
            <p:ph type="dt" sz="half" idx="10"/>
          </p:nvPr>
        </p:nvSpPr>
        <p:spPr/>
        <p:txBody>
          <a:bodyPr/>
          <a:lstStyle/>
          <a:p>
            <a:fld id="{B46194F0-318A-4125-8B25-7046510342E8}" type="datetimeFigureOut">
              <a:rPr kumimoji="1" lang="ja-JP" altLang="en-US" smtClean="0"/>
              <a:t>2021/12/10</a:t>
            </a:fld>
            <a:endParaRPr kumimoji="1" lang="ja-JP" altLang="en-US"/>
          </a:p>
        </p:txBody>
      </p:sp>
      <p:sp>
        <p:nvSpPr>
          <p:cNvPr id="6" name="フッター プレースホルダー 5">
            <a:extLst>
              <a:ext uri="{FF2B5EF4-FFF2-40B4-BE49-F238E27FC236}">
                <a16:creationId xmlns:a16="http://schemas.microsoft.com/office/drawing/2014/main" id="{2908DDCC-7393-48E9-8637-71EEA003F1F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EA3139F-5A5C-4A00-A53A-A03E40740616}"/>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111095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DA4E61-43F9-41B5-9C54-44B43FB2817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5DB090D-6833-41DA-8F26-E501829DB3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CD903A5-7265-4B45-95FB-BD18B0F8CE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7289655-17FA-484F-BB21-66BBE53C9193}"/>
              </a:ext>
            </a:extLst>
          </p:cNvPr>
          <p:cNvSpPr>
            <a:spLocks noGrp="1"/>
          </p:cNvSpPr>
          <p:nvPr>
            <p:ph type="dt" sz="half" idx="10"/>
          </p:nvPr>
        </p:nvSpPr>
        <p:spPr/>
        <p:txBody>
          <a:bodyPr/>
          <a:lstStyle/>
          <a:p>
            <a:fld id="{B46194F0-318A-4125-8B25-7046510342E8}" type="datetimeFigureOut">
              <a:rPr kumimoji="1" lang="ja-JP" altLang="en-US" smtClean="0"/>
              <a:t>2021/12/10</a:t>
            </a:fld>
            <a:endParaRPr kumimoji="1" lang="ja-JP" altLang="en-US"/>
          </a:p>
        </p:txBody>
      </p:sp>
      <p:sp>
        <p:nvSpPr>
          <p:cNvPr id="6" name="フッター プレースホルダー 5">
            <a:extLst>
              <a:ext uri="{FF2B5EF4-FFF2-40B4-BE49-F238E27FC236}">
                <a16:creationId xmlns:a16="http://schemas.microsoft.com/office/drawing/2014/main" id="{A751CA3A-64D3-424D-BC14-634B8D55BF5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4A45CF9-D6AF-4B43-B542-EA66FF867426}"/>
              </a:ext>
            </a:extLst>
          </p:cNvPr>
          <p:cNvSpPr>
            <a:spLocks noGrp="1"/>
          </p:cNvSpPr>
          <p:nvPr>
            <p:ph type="sldNum" sz="quarter" idx="12"/>
          </p:nvPr>
        </p:nvSpPr>
        <p:spPr/>
        <p:txBody>
          <a:body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3358162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D5CCE9C-B93F-4FD0-ACD3-5A35A72A2C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FAB917F-CDE0-4585-A685-C81FDC371A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6BABDF4-6316-4533-87F9-C2AEBDF061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6194F0-318A-4125-8B25-7046510342E8}" type="datetimeFigureOut">
              <a:rPr kumimoji="1" lang="ja-JP" altLang="en-US" smtClean="0"/>
              <a:t>2021/12/10</a:t>
            </a:fld>
            <a:endParaRPr kumimoji="1" lang="ja-JP" altLang="en-US"/>
          </a:p>
        </p:txBody>
      </p:sp>
      <p:sp>
        <p:nvSpPr>
          <p:cNvPr id="5" name="フッター プレースホルダー 4">
            <a:extLst>
              <a:ext uri="{FF2B5EF4-FFF2-40B4-BE49-F238E27FC236}">
                <a16:creationId xmlns:a16="http://schemas.microsoft.com/office/drawing/2014/main" id="{E820F90C-6E56-4100-9BBC-D0859C1A5D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5160715-7F1D-4FD9-9489-9441C5D5C5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F478F-DD8C-42EA-BFBC-2192197C1BCA}" type="slidenum">
              <a:rPr kumimoji="1" lang="ja-JP" altLang="en-US" smtClean="0"/>
              <a:t>‹#›</a:t>
            </a:fld>
            <a:endParaRPr kumimoji="1" lang="ja-JP" altLang="en-US"/>
          </a:p>
        </p:txBody>
      </p:sp>
    </p:spTree>
    <p:extLst>
      <p:ext uri="{BB962C8B-B14F-4D97-AF65-F5344CB8AC3E}">
        <p14:creationId xmlns:p14="http://schemas.microsoft.com/office/powerpoint/2010/main" val="3899635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D50228-7220-4E06-83BB-56120169A6BD}"/>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saturation sat="216000"/>
                    </a14:imgEffect>
                  </a14:imgLayer>
                </a14:imgProps>
              </a:ext>
            </a:extLst>
          </a:blip>
          <a:srcRect b="15730"/>
          <a:stretch/>
        </p:blipFill>
        <p:spPr>
          <a:xfrm>
            <a:off x="0" y="0"/>
            <a:ext cx="12192000" cy="6858001"/>
          </a:xfrm>
          <a:prstGeom prst="rect">
            <a:avLst/>
          </a:prstGeom>
        </p:spPr>
      </p:pic>
      <p:sp>
        <p:nvSpPr>
          <p:cNvPr id="2" name="タイトル 1">
            <a:extLst>
              <a:ext uri="{FF2B5EF4-FFF2-40B4-BE49-F238E27FC236}">
                <a16:creationId xmlns:a16="http://schemas.microsoft.com/office/drawing/2014/main" id="{C9389F67-8F25-4B46-B23C-B6741598657A}"/>
              </a:ext>
            </a:extLst>
          </p:cNvPr>
          <p:cNvSpPr>
            <a:spLocks noGrp="1"/>
          </p:cNvSpPr>
          <p:nvPr>
            <p:ph type="ctrTitle"/>
          </p:nvPr>
        </p:nvSpPr>
        <p:spPr>
          <a:xfrm>
            <a:off x="1387207" y="944624"/>
            <a:ext cx="5843228" cy="1371601"/>
          </a:xfrm>
        </p:spPr>
        <p:txBody>
          <a:bodyPr>
            <a:noAutofit/>
          </a:bodyPr>
          <a:lstStyle/>
          <a:p>
            <a:r>
              <a:rPr lang="ja-JP" altLang="en-US" sz="3600" b="1" i="0" dirty="0">
                <a:solidFill>
                  <a:srgbClr val="FF0000"/>
                </a:solidFill>
                <a:effectLst/>
                <a:latin typeface="ＭＳＰgothic"/>
                <a:ea typeface="Meiryo" panose="020B0604030504040204" pitchFamily="50" charset="-128"/>
              </a:rPr>
              <a:t>プログラムのしくみを学ぶ電子回路実験</a:t>
            </a:r>
            <a:endParaRPr kumimoji="1" lang="ja-JP" altLang="en-US" sz="3600" b="1" i="0" dirty="0">
              <a:solidFill>
                <a:srgbClr val="FF0000"/>
              </a:solidFill>
              <a:effectLst/>
              <a:latin typeface="HGP創英角ﾎﾟｯﾌﾟ体" panose="040B0A00000000000000" pitchFamily="50" charset="-128"/>
              <a:ea typeface="HGP創英角ﾎﾟｯﾌﾟ体" panose="040B0A00000000000000" pitchFamily="50" charset="-128"/>
            </a:endParaRPr>
          </a:p>
        </p:txBody>
      </p:sp>
      <p:sp>
        <p:nvSpPr>
          <p:cNvPr id="3" name="字幕 2">
            <a:extLst>
              <a:ext uri="{FF2B5EF4-FFF2-40B4-BE49-F238E27FC236}">
                <a16:creationId xmlns:a16="http://schemas.microsoft.com/office/drawing/2014/main" id="{6E1B902D-F32B-4C04-8FE6-36D808FAF52F}"/>
              </a:ext>
            </a:extLst>
          </p:cNvPr>
          <p:cNvSpPr>
            <a:spLocks noGrp="1"/>
          </p:cNvSpPr>
          <p:nvPr>
            <p:ph type="subTitle" idx="1"/>
          </p:nvPr>
        </p:nvSpPr>
        <p:spPr>
          <a:xfrm>
            <a:off x="492852" y="2542965"/>
            <a:ext cx="9363842" cy="432556"/>
          </a:xfrm>
        </p:spPr>
        <p:txBody>
          <a:bodyPr>
            <a:noAutofit/>
          </a:bodyPr>
          <a:lstStyle/>
          <a:p>
            <a:pPr>
              <a:lnSpc>
                <a:spcPct val="100000"/>
              </a:lnSpc>
              <a:spcBef>
                <a:spcPts val="0"/>
              </a:spcBef>
              <a:tabLst>
                <a:tab pos="538163" algn="l"/>
              </a:tabLst>
            </a:pPr>
            <a:r>
              <a:rPr lang="ja-JP" altLang="ja-JP" sz="2800" b="1" kern="100" dirty="0">
                <a:solidFill>
                  <a:srgbClr val="0070C0"/>
                </a:solidFill>
                <a:effectLst/>
                <a:latin typeface="游ゴシック Light" panose="020B0300000000000000" pitchFamily="50" charset="-128"/>
                <a:ea typeface="メイリオ" panose="020B0604030504040204" pitchFamily="50" charset="-128"/>
                <a:cs typeface="Times New Roman" panose="02020603050405020304" pitchFamily="18" charset="0"/>
              </a:rPr>
              <a:t>第</a:t>
            </a:r>
            <a:r>
              <a:rPr lang="en-US" altLang="ja-JP" sz="2800" b="1" kern="100" dirty="0">
                <a:solidFill>
                  <a:srgbClr val="0070C0"/>
                </a:solidFill>
                <a:effectLst/>
                <a:latin typeface="Arial" panose="020B0604020202020204" pitchFamily="34" charset="0"/>
                <a:ea typeface="メイリオ" panose="020B0604030504040204" pitchFamily="50" charset="-128"/>
                <a:cs typeface="Arial" panose="020B0604020202020204" pitchFamily="34" charset="0"/>
              </a:rPr>
              <a:t>9</a:t>
            </a:r>
            <a:r>
              <a:rPr lang="ja-JP" altLang="ja-JP" sz="2800" b="1" kern="100" dirty="0">
                <a:solidFill>
                  <a:srgbClr val="0070C0"/>
                </a:solidFill>
                <a:latin typeface="游ゴシック Light" panose="020B0300000000000000" pitchFamily="50" charset="-128"/>
                <a:ea typeface="メイリオ" panose="020B0604030504040204" pitchFamily="50" charset="-128"/>
                <a:cs typeface="Times New Roman" panose="02020603050405020304" pitchFamily="18" charset="0"/>
              </a:rPr>
              <a:t>回</a:t>
            </a:r>
            <a:r>
              <a:rPr lang="en-US" altLang="ja-JP" sz="2800" b="1" kern="100" dirty="0">
                <a:solidFill>
                  <a:srgbClr val="0070C0"/>
                </a:solidFill>
                <a:latin typeface="游ゴシック Light" panose="020B0300000000000000" pitchFamily="50" charset="-128"/>
                <a:ea typeface="メイリオ" panose="020B0604030504040204" pitchFamily="50" charset="-128"/>
                <a:cs typeface="Times New Roman" panose="02020603050405020304" pitchFamily="18" charset="0"/>
              </a:rPr>
              <a:t>(</a:t>
            </a:r>
            <a:r>
              <a:rPr lang="en-US" altLang="ja-JP" sz="2800" b="1" kern="100" dirty="0">
                <a:solidFill>
                  <a:srgbClr val="0070C0"/>
                </a:solidFill>
                <a:latin typeface="Arial" panose="020B0604020202020204" pitchFamily="34" charset="0"/>
                <a:ea typeface="メイリオ" panose="020B0604030504040204" pitchFamily="50" charset="-128"/>
                <a:cs typeface="Arial" panose="020B0604020202020204" pitchFamily="34" charset="0"/>
              </a:rPr>
              <a:t>1</a:t>
            </a:r>
            <a:r>
              <a:rPr lang="ja-JP" altLang="ja-JP" sz="2800" b="1" kern="100" dirty="0">
                <a:solidFill>
                  <a:srgbClr val="0070C0"/>
                </a:solidFill>
                <a:latin typeface="Arial" panose="020B0604020202020204" pitchFamily="34" charset="0"/>
                <a:ea typeface="メイリオ" panose="020B0604030504040204" pitchFamily="50" charset="-128"/>
                <a:cs typeface="Arial" panose="020B0604020202020204" pitchFamily="34" charset="0"/>
              </a:rPr>
              <a:t>月</a:t>
            </a:r>
            <a:r>
              <a:rPr lang="en-US" altLang="ja-JP" sz="2800" b="1" kern="100" dirty="0">
                <a:solidFill>
                  <a:srgbClr val="0070C0"/>
                </a:solidFill>
                <a:latin typeface="Arial" panose="020B0604020202020204" pitchFamily="34" charset="0"/>
                <a:ea typeface="メイリオ" panose="020B0604030504040204" pitchFamily="50" charset="-128"/>
                <a:cs typeface="Arial" panose="020B0604020202020204" pitchFamily="34" charset="0"/>
              </a:rPr>
              <a:t>15</a:t>
            </a:r>
            <a:r>
              <a:rPr lang="ja-JP" altLang="ja-JP" sz="2800" b="1" kern="100" dirty="0">
                <a:solidFill>
                  <a:srgbClr val="0070C0"/>
                </a:solidFill>
                <a:latin typeface="游ゴシック Light" panose="020B0300000000000000" pitchFamily="50" charset="-128"/>
                <a:ea typeface="メイリオ" panose="020B0604030504040204" pitchFamily="50" charset="-128"/>
                <a:cs typeface="Times New Roman" panose="02020603050405020304" pitchFamily="18" charset="0"/>
              </a:rPr>
              <a:t>日</a:t>
            </a:r>
            <a:r>
              <a:rPr lang="en-US" altLang="ja-JP" sz="2800" b="1" kern="100" dirty="0">
                <a:solidFill>
                  <a:srgbClr val="0070C0"/>
                </a:solidFill>
                <a:latin typeface="游ゴシック Light" panose="020B0300000000000000" pitchFamily="50" charset="-128"/>
                <a:ea typeface="メイリオ" panose="020B0604030504040204" pitchFamily="50" charset="-128"/>
                <a:cs typeface="Times New Roman" panose="02020603050405020304" pitchFamily="18" charset="0"/>
              </a:rPr>
              <a:t>)</a:t>
            </a:r>
            <a:r>
              <a:rPr lang="ja-JP" altLang="en-US" sz="2800" b="1" kern="100" dirty="0">
                <a:solidFill>
                  <a:srgbClr val="0070C0"/>
                </a:solidFill>
                <a:latin typeface="游ゴシック Light" panose="020B0300000000000000" pitchFamily="50" charset="-128"/>
                <a:ea typeface="メイリオ" panose="020B0604030504040204" pitchFamily="50" charset="-128"/>
                <a:cs typeface="Times New Roman" panose="02020603050405020304" pitchFamily="18" charset="0"/>
              </a:rPr>
              <a:t>コンテストに出展する電子回路の制作</a:t>
            </a:r>
            <a:endParaRPr lang="ja-JP" altLang="ja-JP" sz="2800" b="1" kern="100" dirty="0">
              <a:solidFill>
                <a:srgbClr val="0070C0"/>
              </a:solidFill>
              <a:latin typeface="游ゴシック Light" panose="020B0300000000000000" pitchFamily="50" charset="-128"/>
              <a:ea typeface="游ゴシック Light" panose="020B0300000000000000" pitchFamily="50" charset="-128"/>
              <a:cs typeface="Times New Roman" panose="02020603050405020304" pitchFamily="18" charset="0"/>
            </a:endParaRPr>
          </a:p>
          <a:p>
            <a:pPr>
              <a:tabLst>
                <a:tab pos="538163" algn="l"/>
              </a:tabLst>
            </a:pPr>
            <a:endParaRPr kumimoji="1" lang="ja-JP" altLang="en-US" sz="2800" dirty="0">
              <a:solidFill>
                <a:srgbClr val="1D5CD9"/>
              </a:solidFill>
              <a:effectLst/>
              <a:latin typeface="HGP創英角ﾎﾟｯﾌﾟ体" panose="040B0A00000000000000" pitchFamily="50" charset="-128"/>
              <a:ea typeface="HGP創英角ﾎﾟｯﾌﾟ体" panose="040B0A00000000000000" pitchFamily="50" charset="-128"/>
            </a:endParaRPr>
          </a:p>
        </p:txBody>
      </p:sp>
      <p:sp>
        <p:nvSpPr>
          <p:cNvPr id="5" name="テキスト ボックス 4">
            <a:extLst>
              <a:ext uri="{FF2B5EF4-FFF2-40B4-BE49-F238E27FC236}">
                <a16:creationId xmlns:a16="http://schemas.microsoft.com/office/drawing/2014/main" id="{01F1ED4C-E29D-49C8-8294-0C213274464A}"/>
              </a:ext>
            </a:extLst>
          </p:cNvPr>
          <p:cNvSpPr txBox="1"/>
          <p:nvPr/>
        </p:nvSpPr>
        <p:spPr>
          <a:xfrm>
            <a:off x="234462" y="197845"/>
            <a:ext cx="7221416" cy="830997"/>
          </a:xfrm>
          <a:prstGeom prst="rect">
            <a:avLst/>
          </a:prstGeom>
          <a:noFill/>
        </p:spPr>
        <p:txBody>
          <a:bodyPr wrap="square" rtlCol="0">
            <a:spAutoFit/>
          </a:bodyPr>
          <a:lstStyle/>
          <a:p>
            <a:pPr algn="ctr"/>
            <a:r>
              <a:rPr lang="ja-JP" altLang="en-US" sz="2400" b="1" dirty="0"/>
              <a:t>仙台市青葉少年少女発明クラブ</a:t>
            </a:r>
            <a:endParaRPr lang="en-US" altLang="ja-JP" sz="2400" b="1" dirty="0"/>
          </a:p>
          <a:p>
            <a:pPr algn="ctr"/>
            <a:r>
              <a:rPr lang="ja-JP" altLang="en-US" sz="2400" b="1" dirty="0"/>
              <a:t>オンライン講座　　</a:t>
            </a:r>
          </a:p>
        </p:txBody>
      </p:sp>
      <p:sp>
        <p:nvSpPr>
          <p:cNvPr id="6" name="テキスト ボックス 5">
            <a:extLst>
              <a:ext uri="{FF2B5EF4-FFF2-40B4-BE49-F238E27FC236}">
                <a16:creationId xmlns:a16="http://schemas.microsoft.com/office/drawing/2014/main" id="{9C67338A-40EF-4012-9DBC-1D09205744B2}"/>
              </a:ext>
            </a:extLst>
          </p:cNvPr>
          <p:cNvSpPr txBox="1"/>
          <p:nvPr/>
        </p:nvSpPr>
        <p:spPr>
          <a:xfrm>
            <a:off x="2706487" y="5988144"/>
            <a:ext cx="2796623" cy="523220"/>
          </a:xfrm>
          <a:prstGeom prst="rect">
            <a:avLst/>
          </a:prstGeom>
          <a:noFill/>
        </p:spPr>
        <p:txBody>
          <a:bodyPr wrap="square" rtlCol="0">
            <a:spAutoFit/>
          </a:bodyPr>
          <a:lstStyle/>
          <a:p>
            <a:r>
              <a:rPr lang="en-US" altLang="ja-JP" sz="2800" dirty="0">
                <a:solidFill>
                  <a:schemeClr val="bg1"/>
                </a:solidFill>
              </a:rPr>
              <a:t>2021</a:t>
            </a:r>
            <a:r>
              <a:rPr lang="ja-JP" altLang="en-US" sz="2800" dirty="0">
                <a:solidFill>
                  <a:schemeClr val="bg1"/>
                </a:solidFill>
              </a:rPr>
              <a:t>年</a:t>
            </a:r>
            <a:r>
              <a:rPr lang="en-US" altLang="ja-JP" sz="2800" dirty="0">
                <a:solidFill>
                  <a:schemeClr val="bg1"/>
                </a:solidFill>
              </a:rPr>
              <a:t>6</a:t>
            </a:r>
            <a:r>
              <a:rPr lang="ja-JP" altLang="en-US" sz="2800" dirty="0">
                <a:solidFill>
                  <a:schemeClr val="bg1"/>
                </a:solidFill>
              </a:rPr>
              <a:t>月</a:t>
            </a:r>
            <a:r>
              <a:rPr lang="en-US" altLang="ja-JP" sz="2800" dirty="0">
                <a:solidFill>
                  <a:schemeClr val="bg1"/>
                </a:solidFill>
              </a:rPr>
              <a:t>19</a:t>
            </a:r>
            <a:r>
              <a:rPr lang="ja-JP" altLang="en-US" sz="2800" dirty="0">
                <a:solidFill>
                  <a:schemeClr val="bg1"/>
                </a:solidFill>
              </a:rPr>
              <a:t>日</a:t>
            </a:r>
            <a:endParaRPr lang="en-US" altLang="ja-JP" sz="2800" dirty="0">
              <a:solidFill>
                <a:schemeClr val="bg1"/>
              </a:solidFill>
            </a:endParaRPr>
          </a:p>
        </p:txBody>
      </p:sp>
      <p:sp>
        <p:nvSpPr>
          <p:cNvPr id="7" name="テキスト ボックス 6">
            <a:extLst>
              <a:ext uri="{FF2B5EF4-FFF2-40B4-BE49-F238E27FC236}">
                <a16:creationId xmlns:a16="http://schemas.microsoft.com/office/drawing/2014/main" id="{170C352E-8A03-44FD-83F6-B1BE239AFF4C}"/>
              </a:ext>
            </a:extLst>
          </p:cNvPr>
          <p:cNvSpPr txBox="1"/>
          <p:nvPr/>
        </p:nvSpPr>
        <p:spPr>
          <a:xfrm>
            <a:off x="363347" y="3230183"/>
            <a:ext cx="9091566" cy="1200329"/>
          </a:xfrm>
          <a:prstGeom prst="rect">
            <a:avLst/>
          </a:prstGeom>
          <a:noFill/>
        </p:spPr>
        <p:txBody>
          <a:bodyPr wrap="square" rtlCol="0">
            <a:spAutoFit/>
          </a:bodyPr>
          <a:lstStyle/>
          <a:p>
            <a:pPr algn="just"/>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これまで、制作したトランジスタ回路は</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LED</a:t>
            </a:r>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の発光により出力の状態を示してきました。</a:t>
            </a:r>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しかし、モータを</a:t>
            </a:r>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組み込んだ</a:t>
            </a:r>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ロボットを駆動するには大電流の制御回路や駆動信号の作成に課題がある。そこで、</a:t>
            </a:r>
            <a:r>
              <a:rPr lang="ja-JP" altLang="en-US" kern="100" dirty="0">
                <a:solidFill>
                  <a:srgbClr val="000000"/>
                </a:solidFill>
                <a:effectLst/>
                <a:latin typeface="Times New Roman" panose="02020603050405020304" pitchFamily="18" charset="0"/>
                <a:ea typeface="メイリオ" panose="020B0604030504040204" pitchFamily="50" charset="-128"/>
                <a:cs typeface="Times New Roman" panose="02020603050405020304" pitchFamily="18" charset="0"/>
              </a:rPr>
              <a:t>コンテストに出展する電子回路の出力は</a:t>
            </a:r>
            <a:r>
              <a:rPr lang="en-US" altLang="ja-JP" kern="100" dirty="0">
                <a:solidFill>
                  <a:srgbClr val="000000"/>
                </a:solidFill>
                <a:effectLst/>
                <a:latin typeface="Times New Roman" panose="02020603050405020304" pitchFamily="18" charset="0"/>
                <a:ea typeface="メイリオ" panose="020B0604030504040204" pitchFamily="50" charset="-128"/>
                <a:cs typeface="Times New Roman" panose="02020603050405020304" pitchFamily="18" charset="0"/>
              </a:rPr>
              <a:t>LED</a:t>
            </a:r>
            <a:r>
              <a:rPr lang="ja-JP" altLang="en-US" kern="100" dirty="0">
                <a:solidFill>
                  <a:srgbClr val="000000"/>
                </a:solidFill>
                <a:effectLst/>
                <a:latin typeface="Times New Roman" panose="02020603050405020304" pitchFamily="18" charset="0"/>
                <a:ea typeface="メイリオ" panose="020B0604030504040204" pitchFamily="50" charset="-128"/>
                <a:cs typeface="Times New Roman" panose="02020603050405020304" pitchFamily="18" charset="0"/>
              </a:rPr>
              <a:t>に限って、取り組むことにしました。</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BD401418-F784-4DE7-B062-E3EEE88B9D96}"/>
              </a:ext>
            </a:extLst>
          </p:cNvPr>
          <p:cNvSpPr txBox="1"/>
          <p:nvPr/>
        </p:nvSpPr>
        <p:spPr>
          <a:xfrm>
            <a:off x="1028365" y="4357591"/>
            <a:ext cx="8217393" cy="2031325"/>
          </a:xfrm>
          <a:prstGeom prst="rect">
            <a:avLst/>
          </a:prstGeom>
          <a:noFill/>
        </p:spPr>
        <p:txBody>
          <a:bodyPr wrap="square" rtlCol="0">
            <a:spAutoFit/>
          </a:bodyPr>
          <a:lstStyle/>
          <a:p>
            <a:pPr algn="just"/>
            <a:endParaRPr lang="ja-JP" altLang="ja-JP" sz="1800" kern="100" dirty="0">
              <a:effectLst/>
              <a:latin typeface="游明朝" panose="02020400000000000000" pitchFamily="18" charset="-128"/>
              <a:ea typeface="$ＪＳ明朝" panose="04030B090D0B02020403" pitchFamily="17" charset="-128"/>
              <a:cs typeface="Times New Roman" panose="02020603050405020304" pitchFamily="18" charset="0"/>
            </a:endParaRPr>
          </a:p>
          <a:p>
            <a:pPr indent="266700" algn="just"/>
            <a:r>
              <a:rPr lang="en-US"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9.1</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同じ</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LED</a:t>
            </a:r>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を並列接続した場合の実験</a:t>
            </a:r>
            <a:r>
              <a:rPr lang="ja-JP" altLang="ja-JP" sz="1800" kern="100" spc="-4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800" kern="100" spc="-4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indent="266700" algn="just"/>
            <a:r>
              <a:rPr lang="en-US" altLang="ja-JP" b="1"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9</a:t>
            </a:r>
            <a:r>
              <a:rPr lang="en-US"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 </a:t>
            </a:r>
            <a:r>
              <a:rPr lang="ja-JP" altLang="en-US" sz="1800" i="1"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異なる</a:t>
            </a:r>
            <a:r>
              <a:rPr lang="en-US" altLang="ja-JP" sz="18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LED</a:t>
            </a:r>
            <a:r>
              <a:rPr lang="ja-JP" altLang="en-US" sz="18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を幾つも同じ出力につなげる実験</a:t>
            </a:r>
            <a:endParaRPr lang="ja-JP"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indent="266700" algn="just"/>
            <a:r>
              <a:rPr lang="en-US"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9</a:t>
            </a:r>
            <a:r>
              <a:rPr lang="ja-JP"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a:t>
            </a:r>
            <a:r>
              <a:rPr lang="en-US"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kumimoji="1" lang="ja-JP" altLang="en-US" sz="1800" dirty="0">
                <a:latin typeface="メイリオ" panose="020B0604030504040204" pitchFamily="50" charset="-128"/>
                <a:ea typeface="メイリオ" panose="020B0604030504040204" pitchFamily="50" charset="-128"/>
              </a:rPr>
              <a:t>トランジスタから</a:t>
            </a:r>
            <a:r>
              <a:rPr kumimoji="1" lang="en-US" altLang="ja-JP" sz="1800" dirty="0">
                <a:latin typeface="メイリオ" panose="020B0604030504040204" pitchFamily="50" charset="-128"/>
                <a:ea typeface="メイリオ" panose="020B0604030504040204" pitchFamily="50" charset="-128"/>
              </a:rPr>
              <a:t>LED</a:t>
            </a:r>
            <a:r>
              <a:rPr lang="ja-JP" altLang="en-US" sz="18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に出力する方法</a:t>
            </a:r>
            <a:r>
              <a:rPr lang="ja-JP" altLang="ja-JP" sz="1800" kern="100" spc="-30" dirty="0">
                <a:solidFill>
                  <a:srgbClr val="00B050"/>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indent="266700" algn="just"/>
            <a:r>
              <a:rPr lang="en-US"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9</a:t>
            </a:r>
            <a:r>
              <a:rPr lang="ja-JP"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.4</a:t>
            </a:r>
            <a:r>
              <a:rPr lang="en-US"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8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リングオシレータで</a:t>
            </a:r>
            <a:r>
              <a:rPr lang="en-US" altLang="ja-JP" dirty="0">
                <a:latin typeface="メイリオ" panose="020B0604030504040204" pitchFamily="50" charset="-128"/>
                <a:ea typeface="メイリオ" panose="020B0604030504040204" pitchFamily="50" charset="-128"/>
              </a:rPr>
              <a:t>LED</a:t>
            </a:r>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の点灯を展開</a:t>
            </a:r>
            <a:r>
              <a:rPr lang="ja-JP" altLang="en-US" sz="18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させる実験</a:t>
            </a:r>
            <a:endParaRPr kumimoji="1" lang="ja-JP" altLang="en-US" sz="1800" dirty="0">
              <a:latin typeface="メイリオ" panose="020B0604030504040204" pitchFamily="50" charset="-128"/>
              <a:ea typeface="メイリオ" panose="020B0604030504040204" pitchFamily="50" charset="-128"/>
            </a:endParaRPr>
          </a:p>
          <a:p>
            <a:pPr indent="266700" algn="just"/>
            <a:r>
              <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9</a:t>
            </a:r>
            <a:r>
              <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.5</a:t>
            </a:r>
            <a:r>
              <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LED</a:t>
            </a:r>
            <a:r>
              <a:rPr lang="ja-JP" altLang="en-US" sz="18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の点灯を次々と転送する回路の実験</a:t>
            </a:r>
            <a:r>
              <a:rPr lang="ja-JP" altLang="ja-JP" sz="1800" kern="100" dirty="0">
                <a:solidFill>
                  <a:srgbClr val="538135"/>
                </a:solidFill>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indent="266700" algn="just"/>
            <a:r>
              <a:rPr lang="en-US"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9</a:t>
            </a:r>
            <a:r>
              <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.6</a:t>
            </a:r>
            <a:r>
              <a:rPr lang="ja-JP"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 まとめ </a:t>
            </a:r>
            <a:r>
              <a:rPr lang="ja-JP" altLang="en-US" sz="1800" kern="100" dirty="0">
                <a:effectLst/>
                <a:latin typeface="メイリオ" panose="020B0604030504040204" pitchFamily="50" charset="-128"/>
                <a:ea typeface="メイリオ" panose="020B0604030504040204" pitchFamily="50" charset="-128"/>
                <a:cs typeface="Times New Roman" panose="02020603050405020304" pitchFamily="18" charset="0"/>
              </a:rPr>
              <a:t>および研究</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815823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E1CD19A-9775-445A-83C0-EDF699CA4363}"/>
              </a:ext>
            </a:extLst>
          </p:cNvPr>
          <p:cNvSpPr txBox="1"/>
          <p:nvPr/>
        </p:nvSpPr>
        <p:spPr>
          <a:xfrm>
            <a:off x="1099838" y="674823"/>
            <a:ext cx="10718089" cy="523220"/>
          </a:xfrm>
          <a:prstGeom prst="rect">
            <a:avLst/>
          </a:prstGeom>
          <a:noFill/>
        </p:spPr>
        <p:txBody>
          <a:bodyPr wrap="square" rtlCol="0">
            <a:spAutoFit/>
          </a:bodyPr>
          <a:lstStyle/>
          <a:p>
            <a:r>
              <a:rPr kumimoji="1" lang="en-US" altLang="ja-JP" sz="2800" b="1" dirty="0">
                <a:latin typeface="メイリオ" panose="020B0604030504040204" pitchFamily="50" charset="-128"/>
                <a:ea typeface="メイリオ" panose="020B0604030504040204" pitchFamily="50" charset="-128"/>
              </a:rPr>
              <a:t>9.1 </a:t>
            </a:r>
            <a:r>
              <a:rPr lang="ja-JP" altLang="en-US" sz="2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同じ</a:t>
            </a:r>
            <a:r>
              <a:rPr lang="en-US" altLang="ja-JP" sz="2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LED</a:t>
            </a:r>
            <a:r>
              <a:rPr lang="ja-JP" altLang="en-US" sz="2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を</a:t>
            </a:r>
            <a:r>
              <a:rPr lang="ja-JP" altLang="en-US" sz="2800" b="1"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幾つも同じ</a:t>
            </a:r>
            <a:r>
              <a:rPr lang="ja-JP" altLang="en-US" sz="2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出力</a:t>
            </a:r>
            <a:r>
              <a:rPr lang="ja-JP" altLang="en-US" sz="2800" b="1"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端子につなげる実験</a:t>
            </a:r>
            <a:endParaRPr kumimoji="1" lang="ja-JP" altLang="en-US" sz="2800" b="1"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901C94F0-EC6D-4178-9405-FFE144A1A359}"/>
              </a:ext>
            </a:extLst>
          </p:cNvPr>
          <p:cNvSpPr txBox="1"/>
          <p:nvPr/>
        </p:nvSpPr>
        <p:spPr>
          <a:xfrm>
            <a:off x="1240970" y="1397675"/>
            <a:ext cx="9537866" cy="923330"/>
          </a:xfrm>
          <a:prstGeom prst="rect">
            <a:avLst/>
          </a:prstGeom>
          <a:noFill/>
        </p:spPr>
        <p:txBody>
          <a:bodyPr wrap="square">
            <a:spAutoFit/>
          </a:bodyPr>
          <a:lstStyle/>
          <a:p>
            <a:pPr indent="133350" algn="just"/>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同じ</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LED</a:t>
            </a:r>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を</a:t>
            </a:r>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幾つも同じ</a:t>
            </a:r>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出力</a:t>
            </a:r>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端子につなげるとそれぞれの</a:t>
            </a:r>
            <a:r>
              <a:rPr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LED</a:t>
            </a:r>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に電流が多く流れて過電流を防止する目的の抵抗端子に電流が多く流れるので、この抵抗端子の電流が増加して、電圧降下の値が増えます。その際に</a:t>
            </a:r>
            <a:r>
              <a:rPr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LED</a:t>
            </a:r>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は減光します。</a:t>
            </a:r>
            <a:endParaRPr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98CC49C3-8F53-42F2-9849-2CD529F90265}"/>
              </a:ext>
            </a:extLst>
          </p:cNvPr>
          <p:cNvSpPr txBox="1"/>
          <p:nvPr/>
        </p:nvSpPr>
        <p:spPr>
          <a:xfrm>
            <a:off x="1893702" y="5667791"/>
            <a:ext cx="6051418" cy="369332"/>
          </a:xfrm>
          <a:prstGeom prst="rect">
            <a:avLst/>
          </a:prstGeom>
          <a:noFill/>
        </p:spPr>
        <p:txBody>
          <a:bodyPr wrap="square">
            <a:spAutoFit/>
          </a:bodyPr>
          <a:lstStyle/>
          <a:p>
            <a:pPr indent="133350" algn="just"/>
            <a:r>
              <a:rPr lang="ja-JP"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lang="en-US"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61. LED</a:t>
            </a:r>
            <a:r>
              <a:rPr lang="ja-JP"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a:t>
            </a:r>
            <a:r>
              <a:rPr lang="ja-JP" altLang="en-US"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並列接続の顔路と実際の回路</a:t>
            </a:r>
            <a:endPar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3" name="図 2" descr="ダイアグラム, 概略図&#10;&#10;自動的に生成された説明">
            <a:extLst>
              <a:ext uri="{FF2B5EF4-FFF2-40B4-BE49-F238E27FC236}">
                <a16:creationId xmlns:a16="http://schemas.microsoft.com/office/drawing/2014/main" id="{64345A61-F78D-4ED1-B49D-6FB32E94BB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838" y="2578020"/>
            <a:ext cx="4746780" cy="2832756"/>
          </a:xfrm>
          <a:prstGeom prst="rect">
            <a:avLst/>
          </a:prstGeom>
        </p:spPr>
      </p:pic>
      <p:pic>
        <p:nvPicPr>
          <p:cNvPr id="7" name="図 6" descr="屋内, テーブル, ケーキ, 部屋 が含まれている画像&#10;&#10;自動的に生成された説明">
            <a:extLst>
              <a:ext uri="{FF2B5EF4-FFF2-40B4-BE49-F238E27FC236}">
                <a16:creationId xmlns:a16="http://schemas.microsoft.com/office/drawing/2014/main" id="{2C6F05E6-BF68-44E1-A722-0D6B15C4A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287557" y="2452849"/>
            <a:ext cx="1808356" cy="3083098"/>
          </a:xfrm>
          <a:prstGeom prst="rect">
            <a:avLst/>
          </a:prstGeom>
        </p:spPr>
      </p:pic>
    </p:spTree>
    <p:extLst>
      <p:ext uri="{BB962C8B-B14F-4D97-AF65-F5344CB8AC3E}">
        <p14:creationId xmlns:p14="http://schemas.microsoft.com/office/powerpoint/2010/main" val="3955797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E1CD19A-9775-445A-83C0-EDF699CA4363}"/>
              </a:ext>
            </a:extLst>
          </p:cNvPr>
          <p:cNvSpPr txBox="1"/>
          <p:nvPr/>
        </p:nvSpPr>
        <p:spPr>
          <a:xfrm>
            <a:off x="651164" y="637309"/>
            <a:ext cx="11222181" cy="523220"/>
          </a:xfrm>
          <a:prstGeom prst="rect">
            <a:avLst/>
          </a:prstGeom>
          <a:noFill/>
        </p:spPr>
        <p:txBody>
          <a:bodyPr wrap="square" rtlCol="0">
            <a:spAutoFit/>
          </a:bodyPr>
          <a:lstStyle/>
          <a:p>
            <a:r>
              <a:rPr kumimoji="1" lang="en-US" altLang="ja-JP" sz="2800" b="1" dirty="0">
                <a:latin typeface="メイリオ" panose="020B0604030504040204" pitchFamily="50" charset="-128"/>
                <a:ea typeface="メイリオ" panose="020B0604030504040204" pitchFamily="50" charset="-128"/>
              </a:rPr>
              <a:t>9.2 </a:t>
            </a:r>
            <a:r>
              <a:rPr lang="ja-JP" altLang="en-US" sz="2800" b="1" i="1"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異なる</a:t>
            </a:r>
            <a:r>
              <a:rPr lang="en-US" altLang="ja-JP" sz="2800" b="1"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LED</a:t>
            </a:r>
            <a:r>
              <a:rPr lang="ja-JP" altLang="en-US" sz="2800" b="1"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を幾つも同じ出力につなげる実験</a:t>
            </a:r>
            <a:endParaRPr lang="ja-JP" altLang="ja-JP" sz="2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901C94F0-EC6D-4178-9405-FFE144A1A359}"/>
              </a:ext>
            </a:extLst>
          </p:cNvPr>
          <p:cNvSpPr txBox="1"/>
          <p:nvPr/>
        </p:nvSpPr>
        <p:spPr>
          <a:xfrm>
            <a:off x="1240970" y="1397675"/>
            <a:ext cx="9537866" cy="923330"/>
          </a:xfrm>
          <a:prstGeom prst="rect">
            <a:avLst/>
          </a:prstGeom>
          <a:noFill/>
        </p:spPr>
        <p:txBody>
          <a:bodyPr wrap="square">
            <a:spAutoFit/>
          </a:bodyPr>
          <a:lstStyle/>
          <a:p>
            <a:pPr indent="133350" algn="just"/>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色が相違したりサイズが相違する</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LED</a:t>
            </a:r>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は電圧電流特性が少し違います。</a:t>
            </a:r>
            <a:endPar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indent="133350" algn="just"/>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そこで、違う色の</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LED</a:t>
            </a:r>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を同じ出力</a:t>
            </a:r>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端子につなげると立ち上がり電圧の低い</a:t>
            </a:r>
            <a:r>
              <a:rPr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LED</a:t>
            </a:r>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が点灯し、立ち上がり電圧の高い</a:t>
            </a:r>
            <a:r>
              <a:rPr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LED</a:t>
            </a:r>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は点灯しません。</a:t>
            </a:r>
            <a:endParaRPr lang="ja-JP"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7" name="図 6">
            <a:extLst>
              <a:ext uri="{FF2B5EF4-FFF2-40B4-BE49-F238E27FC236}">
                <a16:creationId xmlns:a16="http://schemas.microsoft.com/office/drawing/2014/main" id="{E52AC040-F9A8-4226-B95D-BAD7473F6B56}"/>
              </a:ext>
            </a:extLst>
          </p:cNvPr>
          <p:cNvPicPr>
            <a:picLocks noChangeAspect="1"/>
          </p:cNvPicPr>
          <p:nvPr/>
        </p:nvPicPr>
        <p:blipFill>
          <a:blip r:embed="rId3"/>
          <a:stretch>
            <a:fillRect/>
          </a:stretch>
        </p:blipFill>
        <p:spPr>
          <a:xfrm>
            <a:off x="651164" y="2321005"/>
            <a:ext cx="5108891" cy="3828620"/>
          </a:xfrm>
          <a:prstGeom prst="rect">
            <a:avLst/>
          </a:prstGeom>
        </p:spPr>
      </p:pic>
      <p:sp>
        <p:nvSpPr>
          <p:cNvPr id="8" name="テキスト ボックス 7">
            <a:extLst>
              <a:ext uri="{FF2B5EF4-FFF2-40B4-BE49-F238E27FC236}">
                <a16:creationId xmlns:a16="http://schemas.microsoft.com/office/drawing/2014/main" id="{83A2CC8D-A35C-4B84-A8D0-E555B2F909E1}"/>
              </a:ext>
            </a:extLst>
          </p:cNvPr>
          <p:cNvSpPr txBox="1"/>
          <p:nvPr/>
        </p:nvSpPr>
        <p:spPr>
          <a:xfrm>
            <a:off x="894080" y="6220691"/>
            <a:ext cx="5455781" cy="369332"/>
          </a:xfrm>
          <a:prstGeom prst="rect">
            <a:avLst/>
          </a:prstGeom>
          <a:noFill/>
        </p:spPr>
        <p:txBody>
          <a:bodyPr wrap="square">
            <a:spAutoFit/>
          </a:bodyPr>
          <a:lstStyle/>
          <a:p>
            <a:r>
              <a:rPr lang="ja-JP" altLang="en-US"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第</a:t>
            </a:r>
            <a:r>
              <a:rPr lang="en-US"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a:t>
            </a:r>
            <a:r>
              <a:rPr lang="ja-JP" altLang="en-US"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回　</a:t>
            </a:r>
            <a:r>
              <a:rPr lang="ja-JP"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lang="en-US"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7. Si</a:t>
            </a:r>
            <a:r>
              <a:rPr lang="ja-JP" altLang="ja-JP" sz="1800" b="1" kern="100" spc="-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ダイオード</a:t>
            </a:r>
            <a:r>
              <a:rPr lang="ja-JP"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と</a:t>
            </a:r>
            <a:r>
              <a:rPr lang="en-US"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LED</a:t>
            </a:r>
            <a:r>
              <a:rPr lang="ja-JP"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a:t>
            </a:r>
            <a:r>
              <a:rPr lang="en-US"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V</a:t>
            </a:r>
            <a:r>
              <a:rPr lang="ja-JP" altLang="ja-JP" sz="1800" b="1" kern="100" baseline="-250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D</a:t>
            </a:r>
            <a:r>
              <a:rPr lang="en-US"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-I</a:t>
            </a:r>
            <a:r>
              <a:rPr lang="ja-JP" altLang="ja-JP" sz="1800" b="1" kern="100" baseline="-250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D</a:t>
            </a:r>
            <a:r>
              <a:rPr lang="ja-JP"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特性</a:t>
            </a:r>
            <a:r>
              <a:rPr lang="ja-JP" altLang="en-US"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より</a:t>
            </a:r>
            <a:endParaRPr lang="ja-JP" altLang="en-US" b="1" dirty="0"/>
          </a:p>
        </p:txBody>
      </p:sp>
      <p:sp>
        <p:nvSpPr>
          <p:cNvPr id="9" name="テキスト ボックス 8">
            <a:extLst>
              <a:ext uri="{FF2B5EF4-FFF2-40B4-BE49-F238E27FC236}">
                <a16:creationId xmlns:a16="http://schemas.microsoft.com/office/drawing/2014/main" id="{C20B74A1-B8A3-4F64-8B45-018BE6B6F24C}"/>
              </a:ext>
            </a:extLst>
          </p:cNvPr>
          <p:cNvSpPr txBox="1"/>
          <p:nvPr/>
        </p:nvSpPr>
        <p:spPr>
          <a:xfrm>
            <a:off x="6349861" y="5054441"/>
            <a:ext cx="5523483" cy="369332"/>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図</a:t>
            </a:r>
            <a:r>
              <a:rPr kumimoji="1" lang="en-US" altLang="ja-JP" b="1" dirty="0">
                <a:latin typeface="メイリオ" panose="020B0604030504040204" pitchFamily="50" charset="-128"/>
                <a:ea typeface="メイリオ" panose="020B0604030504040204" pitchFamily="50" charset="-128"/>
              </a:rPr>
              <a:t>62 </a:t>
            </a:r>
            <a:r>
              <a:rPr kumimoji="1" lang="ja-JP" altLang="en-US" b="1" dirty="0">
                <a:latin typeface="メイリオ" panose="020B0604030504040204" pitchFamily="50" charset="-128"/>
                <a:ea typeface="メイリオ" panose="020B0604030504040204" pitchFamily="50" charset="-128"/>
              </a:rPr>
              <a:t>異なる色の</a:t>
            </a:r>
            <a:r>
              <a:rPr kumimoji="1" lang="en-US" altLang="ja-JP" b="1" dirty="0">
                <a:latin typeface="メイリオ" panose="020B0604030504040204" pitchFamily="50" charset="-128"/>
                <a:ea typeface="メイリオ" panose="020B0604030504040204" pitchFamily="50" charset="-128"/>
              </a:rPr>
              <a:t>LED</a:t>
            </a:r>
            <a:r>
              <a:rPr lang="ja-JP" altLang="en-US" b="1"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を並列接続して発光する実験</a:t>
            </a:r>
            <a:endParaRPr kumimoji="1" lang="ja-JP" altLang="en-US" b="1"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87A1F96B-683E-4DA9-8D6F-7FBA4DF650E6}"/>
              </a:ext>
            </a:extLst>
          </p:cNvPr>
          <p:cNvSpPr txBox="1"/>
          <p:nvPr/>
        </p:nvSpPr>
        <p:spPr>
          <a:xfrm>
            <a:off x="6431948" y="5735782"/>
            <a:ext cx="5067326" cy="646331"/>
          </a:xfrm>
          <a:prstGeom prst="rect">
            <a:avLst/>
          </a:prstGeom>
          <a:noFill/>
        </p:spPr>
        <p:txBody>
          <a:bodyPr wrap="square" rtlCol="0">
            <a:spAutoFit/>
          </a:bodyPr>
          <a:lstStyle/>
          <a:p>
            <a:r>
              <a:rPr kumimoji="1" lang="en-US" altLang="ja-JP" dirty="0">
                <a:latin typeface="メイリオ" panose="020B0604030504040204" pitchFamily="50" charset="-128"/>
                <a:ea typeface="メイリオ" panose="020B0604030504040204" pitchFamily="50" charset="-128"/>
              </a:rPr>
              <a:t>LED</a:t>
            </a:r>
            <a:r>
              <a:rPr kumimoji="1" lang="ja-JP" altLang="en-US" dirty="0">
                <a:latin typeface="メイリオ" panose="020B0604030504040204" pitchFamily="50" charset="-128"/>
                <a:ea typeface="メイリオ" panose="020B0604030504040204" pitchFamily="50" charset="-128"/>
              </a:rPr>
              <a:t>の立ち上がり電圧は赤、黄、緑の順序で高くなることが確かめられます。</a:t>
            </a:r>
          </a:p>
        </p:txBody>
      </p:sp>
      <p:pic>
        <p:nvPicPr>
          <p:cNvPr id="12" name="図 11" descr="コンピュータ が含まれている画像&#10;&#10;自動的に生成された説明">
            <a:extLst>
              <a:ext uri="{FF2B5EF4-FFF2-40B4-BE49-F238E27FC236}">
                <a16:creationId xmlns:a16="http://schemas.microsoft.com/office/drawing/2014/main" id="{B2EF9985-6F2C-4C90-9670-B920E7D9C4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9922" y="2346561"/>
            <a:ext cx="4023360" cy="2548128"/>
          </a:xfrm>
          <a:prstGeom prst="rect">
            <a:avLst/>
          </a:prstGeom>
        </p:spPr>
      </p:pic>
    </p:spTree>
    <p:extLst>
      <p:ext uri="{BB962C8B-B14F-4D97-AF65-F5344CB8AC3E}">
        <p14:creationId xmlns:p14="http://schemas.microsoft.com/office/powerpoint/2010/main" val="2462941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E1CD19A-9775-445A-83C0-EDF699CA4363}"/>
              </a:ext>
            </a:extLst>
          </p:cNvPr>
          <p:cNvSpPr txBox="1"/>
          <p:nvPr/>
        </p:nvSpPr>
        <p:spPr>
          <a:xfrm>
            <a:off x="651164" y="637309"/>
            <a:ext cx="11222181" cy="523220"/>
          </a:xfrm>
          <a:prstGeom prst="rect">
            <a:avLst/>
          </a:prstGeom>
          <a:noFill/>
        </p:spPr>
        <p:txBody>
          <a:bodyPr wrap="square" rtlCol="0">
            <a:spAutoFit/>
          </a:bodyPr>
          <a:lstStyle/>
          <a:p>
            <a:r>
              <a:rPr kumimoji="1" lang="en-US" altLang="ja-JP" sz="2800" b="1" dirty="0">
                <a:latin typeface="メイリオ" panose="020B0604030504040204" pitchFamily="50" charset="-128"/>
                <a:ea typeface="メイリオ" panose="020B0604030504040204" pitchFamily="50" charset="-128"/>
              </a:rPr>
              <a:t>9.</a:t>
            </a:r>
            <a:r>
              <a:rPr kumimoji="1" lang="ja-JP" altLang="en-US" sz="2800" b="1" dirty="0">
                <a:latin typeface="メイリオ" panose="020B0604030504040204" pitchFamily="50" charset="-128"/>
                <a:ea typeface="メイリオ" panose="020B0604030504040204" pitchFamily="50" charset="-128"/>
              </a:rPr>
              <a:t>３トランジスタから</a:t>
            </a:r>
            <a:r>
              <a:rPr kumimoji="1" lang="en-US" altLang="ja-JP" sz="2800" b="1" dirty="0">
                <a:latin typeface="メイリオ" panose="020B0604030504040204" pitchFamily="50" charset="-128"/>
                <a:ea typeface="メイリオ" panose="020B0604030504040204" pitchFamily="50" charset="-128"/>
              </a:rPr>
              <a:t>LED</a:t>
            </a:r>
            <a:r>
              <a:rPr lang="ja-JP" altLang="en-US" sz="2800" b="1"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に出力する方法</a:t>
            </a:r>
            <a:endParaRPr kumimoji="1" lang="ja-JP" altLang="en-US" sz="2800" b="1"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83A2CC8D-A35C-4B84-A8D0-E555B2F909E1}"/>
              </a:ext>
            </a:extLst>
          </p:cNvPr>
          <p:cNvSpPr txBox="1"/>
          <p:nvPr/>
        </p:nvSpPr>
        <p:spPr>
          <a:xfrm>
            <a:off x="380999" y="5629870"/>
            <a:ext cx="5714999" cy="923330"/>
          </a:xfrm>
          <a:prstGeom prst="rect">
            <a:avLst/>
          </a:prstGeom>
          <a:noFill/>
        </p:spPr>
        <p:txBody>
          <a:bodyPr wrap="square">
            <a:spAutoFit/>
          </a:bodyPr>
          <a:lstStyle/>
          <a:p>
            <a:r>
              <a:rPr lang="ja-JP"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lang="en-US"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63  </a:t>
            </a:r>
            <a:r>
              <a:rPr lang="ja-JP" altLang="en-US"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トランジスタを導通させて</a:t>
            </a:r>
            <a:r>
              <a:rPr lang="en-US"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LED</a:t>
            </a:r>
            <a:r>
              <a:rPr lang="ja-JP" altLang="en-US"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を点灯する回路</a:t>
            </a:r>
            <a:endParaRPr lang="en-US"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r>
              <a:rPr kumimoji="1"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トランジスタと</a:t>
            </a:r>
            <a:r>
              <a:rPr kumimoji="1"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LED</a:t>
            </a:r>
            <a:r>
              <a:rPr kumimoji="1"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を直列に接続しているので出力がトランジスタと</a:t>
            </a:r>
            <a:r>
              <a:rPr kumimoji="1"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LED</a:t>
            </a:r>
            <a:r>
              <a:rPr kumimoji="1"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を経由して供給されます。</a:t>
            </a:r>
            <a:endParaRPr lang="ja-JP" altLang="en-US" dirty="0"/>
          </a:p>
        </p:txBody>
      </p:sp>
      <p:sp>
        <p:nvSpPr>
          <p:cNvPr id="9" name="テキスト ボックス 8">
            <a:extLst>
              <a:ext uri="{FF2B5EF4-FFF2-40B4-BE49-F238E27FC236}">
                <a16:creationId xmlns:a16="http://schemas.microsoft.com/office/drawing/2014/main" id="{C20B74A1-B8A3-4F64-8B45-018BE6B6F24C}"/>
              </a:ext>
            </a:extLst>
          </p:cNvPr>
          <p:cNvSpPr txBox="1"/>
          <p:nvPr/>
        </p:nvSpPr>
        <p:spPr>
          <a:xfrm>
            <a:off x="6262254" y="5634611"/>
            <a:ext cx="5714999" cy="923330"/>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図</a:t>
            </a:r>
            <a:r>
              <a:rPr kumimoji="1" lang="en-US" altLang="ja-JP" b="1" dirty="0">
                <a:latin typeface="メイリオ" panose="020B0604030504040204" pitchFamily="50" charset="-128"/>
                <a:ea typeface="メイリオ" panose="020B0604030504040204" pitchFamily="50" charset="-128"/>
              </a:rPr>
              <a:t>64</a:t>
            </a:r>
            <a:r>
              <a:rPr kumimoji="1" lang="ja-JP" altLang="en-US" b="1" dirty="0">
                <a:latin typeface="メイリオ" panose="020B0604030504040204" pitchFamily="50" charset="-128"/>
                <a:ea typeface="メイリオ" panose="020B0604030504040204" pitchFamily="50" charset="-128"/>
              </a:rPr>
              <a:t>　</a:t>
            </a:r>
            <a:r>
              <a:rPr lang="ja-JP" altLang="en-US"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トランジスタを遮断して</a:t>
            </a:r>
            <a:r>
              <a:rPr lang="en-US"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LED</a:t>
            </a:r>
            <a:r>
              <a:rPr lang="ja-JP" altLang="en-US"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を点灯する回路</a:t>
            </a:r>
            <a:endParaRPr lang="en-US"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r>
              <a:rPr kumimoji="1"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トランジスタと</a:t>
            </a:r>
            <a:r>
              <a:rPr kumimoji="1"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LED</a:t>
            </a:r>
            <a:r>
              <a:rPr kumimoji="1"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を並列に接続しているので出力が</a:t>
            </a:r>
            <a:r>
              <a:rPr kumimoji="1"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LED </a:t>
            </a:r>
            <a:r>
              <a:rPr kumimoji="1"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の立ち上がり電圧になります。</a:t>
            </a:r>
            <a:endParaRPr kumimoji="1" lang="ja-JP" altLang="en-US" dirty="0">
              <a:latin typeface="メイリオ" panose="020B0604030504040204" pitchFamily="50" charset="-128"/>
              <a:ea typeface="メイリオ" panose="020B0604030504040204" pitchFamily="50" charset="-128"/>
            </a:endParaRPr>
          </a:p>
        </p:txBody>
      </p:sp>
      <p:pic>
        <p:nvPicPr>
          <p:cNvPr id="3" name="図 2" descr="ダイアグラム, 概略図&#10;&#10;自動的に生成された説明">
            <a:extLst>
              <a:ext uri="{FF2B5EF4-FFF2-40B4-BE49-F238E27FC236}">
                <a16:creationId xmlns:a16="http://schemas.microsoft.com/office/drawing/2014/main" id="{D3B372A1-C5B4-4672-827A-18AFCC4A81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558151"/>
            <a:ext cx="5715000" cy="2847975"/>
          </a:xfrm>
          <a:prstGeom prst="rect">
            <a:avLst/>
          </a:prstGeom>
        </p:spPr>
      </p:pic>
      <p:pic>
        <p:nvPicPr>
          <p:cNvPr id="14" name="図 13" descr="ダイアグラム, 概略図&#10;&#10;自動的に生成された説明">
            <a:extLst>
              <a:ext uri="{FF2B5EF4-FFF2-40B4-BE49-F238E27FC236}">
                <a16:creationId xmlns:a16="http://schemas.microsoft.com/office/drawing/2014/main" id="{01578E07-A64B-4C90-B5B6-55DBCE4CA0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639113"/>
            <a:ext cx="5591175" cy="2686050"/>
          </a:xfrm>
          <a:prstGeom prst="rect">
            <a:avLst/>
          </a:prstGeom>
        </p:spPr>
      </p:pic>
      <p:sp>
        <p:nvSpPr>
          <p:cNvPr id="15" name="テキスト ボックス 14">
            <a:extLst>
              <a:ext uri="{FF2B5EF4-FFF2-40B4-BE49-F238E27FC236}">
                <a16:creationId xmlns:a16="http://schemas.microsoft.com/office/drawing/2014/main" id="{D555CE81-49B7-4DA8-A4B3-947CFDC0BB7D}"/>
              </a:ext>
            </a:extLst>
          </p:cNvPr>
          <p:cNvSpPr txBox="1"/>
          <p:nvPr/>
        </p:nvSpPr>
        <p:spPr>
          <a:xfrm>
            <a:off x="651164" y="1582341"/>
            <a:ext cx="10903527" cy="646331"/>
          </a:xfrm>
          <a:prstGeom prst="rect">
            <a:avLst/>
          </a:prstGeom>
          <a:noFill/>
        </p:spPr>
        <p:txBody>
          <a:bodyPr wrap="square" rtlCol="0">
            <a:spAutoFit/>
          </a:bodyPr>
          <a:lstStyle/>
          <a:p>
            <a:r>
              <a:rPr lang="ja-JP"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63</a:t>
            </a:r>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にトランジスタを導通させて</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LED</a:t>
            </a:r>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を点灯する回路を示し、</a:t>
            </a:r>
            <a:r>
              <a:rPr kumimoji="1" lang="ja-JP" altLang="en-US" dirty="0">
                <a:latin typeface="メイリオ" panose="020B0604030504040204" pitchFamily="50" charset="-128"/>
                <a:ea typeface="メイリオ" panose="020B0604030504040204" pitchFamily="50" charset="-128"/>
              </a:rPr>
              <a:t>図</a:t>
            </a:r>
            <a:r>
              <a:rPr kumimoji="1" lang="en-US" altLang="ja-JP" dirty="0">
                <a:latin typeface="メイリオ" panose="020B0604030504040204" pitchFamily="50" charset="-128"/>
                <a:ea typeface="メイリオ" panose="020B0604030504040204" pitchFamily="50" charset="-128"/>
              </a:rPr>
              <a:t>64</a:t>
            </a:r>
            <a:r>
              <a:rPr kumimoji="1" lang="ja-JP" altLang="en-US" dirty="0">
                <a:latin typeface="メイリオ" panose="020B0604030504040204" pitchFamily="50" charset="-128"/>
                <a:ea typeface="メイリオ" panose="020B0604030504040204" pitchFamily="50" charset="-128"/>
              </a:rPr>
              <a:t>に</a:t>
            </a:r>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トランジスタを遮断して</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LED</a:t>
            </a:r>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を点灯します。この回路の</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LED</a:t>
            </a:r>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の端子に並列に同じ</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L</a:t>
            </a:r>
            <a:r>
              <a:rPr lang="en-US" altLang="ja-JP"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E</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D</a:t>
            </a:r>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を４個並列接続しても発光します。</a:t>
            </a:r>
            <a:endParaRPr kumimoji="1" lang="ja-JP" altLang="en-US" dirty="0"/>
          </a:p>
        </p:txBody>
      </p:sp>
    </p:spTree>
    <p:extLst>
      <p:ext uri="{BB962C8B-B14F-4D97-AF65-F5344CB8AC3E}">
        <p14:creationId xmlns:p14="http://schemas.microsoft.com/office/powerpoint/2010/main" val="3292446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E1CD19A-9775-445A-83C0-EDF699CA4363}"/>
              </a:ext>
            </a:extLst>
          </p:cNvPr>
          <p:cNvSpPr txBox="1"/>
          <p:nvPr/>
        </p:nvSpPr>
        <p:spPr>
          <a:xfrm>
            <a:off x="900546" y="512125"/>
            <a:ext cx="11222181" cy="523220"/>
          </a:xfrm>
          <a:prstGeom prst="rect">
            <a:avLst/>
          </a:prstGeom>
          <a:noFill/>
        </p:spPr>
        <p:txBody>
          <a:bodyPr wrap="square" rtlCol="0">
            <a:spAutoFit/>
          </a:bodyPr>
          <a:lstStyle/>
          <a:p>
            <a:r>
              <a:rPr kumimoji="1" lang="en-US" altLang="ja-JP" sz="2800" b="1" dirty="0">
                <a:latin typeface="メイリオ" panose="020B0604030504040204" pitchFamily="50" charset="-128"/>
                <a:ea typeface="メイリオ" panose="020B0604030504040204" pitchFamily="50" charset="-128"/>
              </a:rPr>
              <a:t>9.4 LED</a:t>
            </a:r>
            <a:r>
              <a:rPr lang="ja-JP" altLang="en-US" sz="2800" b="1"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の点灯をリングオシレータで展開させる実験</a:t>
            </a:r>
            <a:endParaRPr kumimoji="1" lang="ja-JP" altLang="en-US" sz="2800" b="1"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83A2CC8D-A35C-4B84-A8D0-E555B2F909E1}"/>
              </a:ext>
            </a:extLst>
          </p:cNvPr>
          <p:cNvSpPr txBox="1"/>
          <p:nvPr/>
        </p:nvSpPr>
        <p:spPr>
          <a:xfrm>
            <a:off x="152398" y="5239701"/>
            <a:ext cx="5805058" cy="923330"/>
          </a:xfrm>
          <a:prstGeom prst="rect">
            <a:avLst/>
          </a:prstGeom>
          <a:noFill/>
          <a:ln>
            <a:solidFill>
              <a:schemeClr val="accent1"/>
            </a:solidFill>
          </a:ln>
        </p:spPr>
        <p:txBody>
          <a:bodyPr wrap="square">
            <a:spAutoFit/>
          </a:bodyPr>
          <a:lstStyle/>
          <a:p>
            <a:r>
              <a:rPr lang="ja-JP"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lang="en-US"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41</a:t>
            </a:r>
            <a:r>
              <a:rPr lang="ja-JP" altLang="ja-JP" sz="1800" b="1"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転送されるパルスにより他の回路を制御する</a:t>
            </a:r>
            <a:r>
              <a:rPr lang="ja-JP" altLang="en-US" sz="1800" b="1"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rPr>
              <a:t>回路</a:t>
            </a:r>
            <a:endParaRPr lang="en-US" altLang="ja-JP" sz="1800" b="1" kern="100" dirty="0">
              <a:solidFill>
                <a:srgbClr val="000000"/>
              </a:solidFill>
              <a:effectLst/>
              <a:latin typeface="游明朝" panose="02020400000000000000" pitchFamily="18" charset="-128"/>
              <a:ea typeface="メイリオ" panose="020B0604030504040204" pitchFamily="50" charset="-128"/>
              <a:cs typeface="Times New Roman" panose="02020603050405020304" pitchFamily="18" charset="0"/>
            </a:endParaRPr>
          </a:p>
          <a:p>
            <a:r>
              <a:rPr lang="ja-JP" altLang="en-US" sz="1800" b="1" kern="100" dirty="0">
                <a:solidFill>
                  <a:schemeClr val="accent1"/>
                </a:solidFill>
                <a:effectLst/>
                <a:latin typeface="游明朝" panose="02020400000000000000" pitchFamily="18" charset="-128"/>
                <a:ea typeface="メイリオ" panose="020B0604030504040204" pitchFamily="50" charset="-128"/>
                <a:cs typeface="Times New Roman" panose="02020603050405020304" pitchFamily="18" charset="0"/>
              </a:rPr>
              <a:t>（</a:t>
            </a:r>
            <a:r>
              <a:rPr kumimoji="1" lang="en-US" altLang="ja-JP" sz="1800" dirty="0">
                <a:solidFill>
                  <a:srgbClr val="0070C0"/>
                </a:solidFill>
                <a:latin typeface="メイリオ" panose="020B0604030504040204" pitchFamily="50" charset="-128"/>
                <a:ea typeface="メイリオ" panose="020B0604030504040204" pitchFamily="50" charset="-128"/>
              </a:rPr>
              <a:t>9.2 </a:t>
            </a:r>
            <a:r>
              <a:rPr lang="ja-JP" altLang="en-US" sz="1800" i="1" kern="100" dirty="0">
                <a:solidFill>
                  <a:srgbClr val="0070C0"/>
                </a:solidFill>
                <a:latin typeface="メイリオ" panose="020B0604030504040204" pitchFamily="50" charset="-128"/>
                <a:ea typeface="メイリオ" panose="020B0604030504040204" pitchFamily="50" charset="-128"/>
                <a:cs typeface="Times New Roman" panose="02020603050405020304" pitchFamily="18" charset="0"/>
              </a:rPr>
              <a:t>異なる</a:t>
            </a:r>
            <a:r>
              <a:rPr lang="en-US" altLang="ja-JP" sz="1800" kern="100" dirty="0">
                <a:solidFill>
                  <a:srgbClr val="0070C0"/>
                </a:solidFill>
                <a:latin typeface="メイリオ" panose="020B0604030504040204" pitchFamily="50" charset="-128"/>
                <a:ea typeface="メイリオ" panose="020B0604030504040204" pitchFamily="50" charset="-128"/>
                <a:cs typeface="Times New Roman" panose="02020603050405020304" pitchFamily="18" charset="0"/>
              </a:rPr>
              <a:t>LED</a:t>
            </a:r>
            <a:r>
              <a:rPr lang="ja-JP" altLang="en-US" sz="1800" kern="100" dirty="0">
                <a:solidFill>
                  <a:srgbClr val="0070C0"/>
                </a:solidFill>
                <a:latin typeface="メイリオ" panose="020B0604030504040204" pitchFamily="50" charset="-128"/>
                <a:ea typeface="メイリオ" panose="020B0604030504040204" pitchFamily="50" charset="-128"/>
                <a:cs typeface="Times New Roman" panose="02020603050405020304" pitchFamily="18" charset="0"/>
              </a:rPr>
              <a:t>を幾つも同じ出力につなげる実験を参考にしてください。</a:t>
            </a:r>
            <a:endParaRPr lang="ja-JP" altLang="en-US" dirty="0"/>
          </a:p>
        </p:txBody>
      </p:sp>
      <p:sp>
        <p:nvSpPr>
          <p:cNvPr id="15" name="テキスト ボックス 14">
            <a:extLst>
              <a:ext uri="{FF2B5EF4-FFF2-40B4-BE49-F238E27FC236}">
                <a16:creationId xmlns:a16="http://schemas.microsoft.com/office/drawing/2014/main" id="{D555CE81-49B7-4DA8-A4B3-947CFDC0BB7D}"/>
              </a:ext>
            </a:extLst>
          </p:cNvPr>
          <p:cNvSpPr txBox="1"/>
          <p:nvPr/>
        </p:nvSpPr>
        <p:spPr>
          <a:xfrm>
            <a:off x="749796" y="1341299"/>
            <a:ext cx="10903527" cy="646331"/>
          </a:xfrm>
          <a:prstGeom prst="rect">
            <a:avLst/>
          </a:prstGeom>
          <a:noFill/>
        </p:spPr>
        <p:txBody>
          <a:bodyPr wrap="square" rtlCol="0">
            <a:spAutoFit/>
          </a:bodyPr>
          <a:lstStyle/>
          <a:p>
            <a:r>
              <a:rPr lang="ja-JP" altLang="en-US" dirty="0">
                <a:ea typeface="メイリオ" panose="020B0604030504040204" pitchFamily="50" charset="-128"/>
                <a:cs typeface="Times New Roman" panose="02020603050405020304" pitchFamily="18" charset="0"/>
              </a:rPr>
              <a:t>３段の単安定マルチバイブレータによるリングオシレータで</a:t>
            </a:r>
            <a:r>
              <a:rPr lang="ja-JP" altLang="ja-JP" kern="100" dirty="0">
                <a:latin typeface="游明朝" panose="02020400000000000000" pitchFamily="18" charset="-128"/>
                <a:ea typeface="メイリオ" panose="020B0604030504040204" pitchFamily="50" charset="-128"/>
                <a:cs typeface="Times New Roman" panose="02020603050405020304" pitchFamily="18" charset="0"/>
              </a:rPr>
              <a:t>転送されるパルスにより他の回路を制御する</a:t>
            </a:r>
            <a:r>
              <a:rPr lang="ja-JP" altLang="en-US" dirty="0">
                <a:ea typeface="メイリオ" panose="020B0604030504040204" pitchFamily="50" charset="-128"/>
                <a:cs typeface="Times New Roman" panose="02020603050405020304" pitchFamily="18" charset="0"/>
              </a:rPr>
              <a:t>図</a:t>
            </a:r>
            <a:r>
              <a:rPr lang="en-US" altLang="ja-JP" dirty="0">
                <a:ea typeface="メイリオ" panose="020B0604030504040204" pitchFamily="50" charset="-128"/>
                <a:cs typeface="Times New Roman" panose="02020603050405020304" pitchFamily="18" charset="0"/>
              </a:rPr>
              <a:t>41</a:t>
            </a:r>
            <a:r>
              <a:rPr lang="ja-JP" altLang="en-US" dirty="0">
                <a:ea typeface="メイリオ" panose="020B0604030504040204" pitchFamily="50" charset="-128"/>
                <a:cs typeface="Times New Roman" panose="02020603050405020304" pitchFamily="18" charset="0"/>
              </a:rPr>
              <a:t>に示す</a:t>
            </a:r>
            <a:r>
              <a:rPr lang="ja-JP" altLang="en-US" kern="100" dirty="0">
                <a:latin typeface="游明朝" panose="02020400000000000000" pitchFamily="18" charset="-128"/>
                <a:ea typeface="メイリオ" panose="020B0604030504040204" pitchFamily="50" charset="-128"/>
                <a:cs typeface="Times New Roman" panose="02020603050405020304" pitchFamily="18" charset="0"/>
              </a:rPr>
              <a:t>トランジスタ回路を利用して、発光ダイオードの点灯させる</a:t>
            </a:r>
            <a:r>
              <a:rPr lang="ja-JP" altLang="en-US" sz="1800" dirty="0">
                <a:effectLst/>
                <a:ea typeface="メイリオ" panose="020B0604030504040204" pitchFamily="50" charset="-128"/>
                <a:cs typeface="Times New Roman" panose="02020603050405020304" pitchFamily="18" charset="0"/>
              </a:rPr>
              <a:t>回路の実験を行いました。</a:t>
            </a:r>
            <a:endParaRPr kumimoji="1" lang="ja-JP" altLang="en-US" dirty="0"/>
          </a:p>
        </p:txBody>
      </p:sp>
      <p:pic>
        <p:nvPicPr>
          <p:cNvPr id="10" name="図 9" descr="ダイアグラム, 概略図&#10;&#10;自動的に生成された説明">
            <a:extLst>
              <a:ext uri="{FF2B5EF4-FFF2-40B4-BE49-F238E27FC236}">
                <a16:creationId xmlns:a16="http://schemas.microsoft.com/office/drawing/2014/main" id="{316D7B23-E3FB-439F-9F2D-1B2B8D2B55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8" y="2205716"/>
            <a:ext cx="6996547" cy="2769733"/>
          </a:xfrm>
          <a:prstGeom prst="rect">
            <a:avLst/>
          </a:prstGeom>
        </p:spPr>
      </p:pic>
      <p:sp>
        <p:nvSpPr>
          <p:cNvPr id="2" name="テキスト ボックス 1">
            <a:extLst>
              <a:ext uri="{FF2B5EF4-FFF2-40B4-BE49-F238E27FC236}">
                <a16:creationId xmlns:a16="http://schemas.microsoft.com/office/drawing/2014/main" id="{84B19375-8986-4308-B4F0-25C1A62B6E28}"/>
              </a:ext>
            </a:extLst>
          </p:cNvPr>
          <p:cNvSpPr txBox="1"/>
          <p:nvPr/>
        </p:nvSpPr>
        <p:spPr>
          <a:xfrm>
            <a:off x="7412182" y="5884210"/>
            <a:ext cx="4497391" cy="369332"/>
          </a:xfrm>
          <a:prstGeom prst="rect">
            <a:avLst/>
          </a:prstGeom>
          <a:noFill/>
        </p:spPr>
        <p:txBody>
          <a:bodyPr wrap="square" rtlCol="0">
            <a:spAutoFit/>
          </a:bodyPr>
          <a:lstStyle/>
          <a:p>
            <a:r>
              <a:rPr kumimoji="1" lang="ja-JP" altLang="en-US" b="1" dirty="0"/>
              <a:t>図</a:t>
            </a:r>
            <a:r>
              <a:rPr kumimoji="1" lang="en-US" altLang="ja-JP" b="1" dirty="0"/>
              <a:t>64</a:t>
            </a:r>
            <a:r>
              <a:rPr kumimoji="1" lang="ja-JP" altLang="en-US" b="1" dirty="0"/>
              <a:t>　</a:t>
            </a:r>
            <a:r>
              <a:rPr kumimoji="1" lang="en-US" altLang="ja-JP" b="1" dirty="0"/>
              <a:t>LED</a:t>
            </a:r>
            <a:r>
              <a:rPr lang="ja-JP" altLang="en-US" b="1" kern="100" dirty="0">
                <a:latin typeface="游明朝" panose="02020400000000000000" pitchFamily="18" charset="-128"/>
                <a:ea typeface="メイリオ" panose="020B0604030504040204" pitchFamily="50" charset="-128"/>
                <a:cs typeface="Times New Roman" panose="02020603050405020304" pitchFamily="18" charset="0"/>
              </a:rPr>
              <a:t>の点灯を転開する</a:t>
            </a:r>
            <a:r>
              <a:rPr lang="ja-JP" altLang="en-US" sz="1800" b="1" dirty="0">
                <a:effectLst/>
                <a:ea typeface="メイリオ" panose="020B0604030504040204" pitchFamily="50" charset="-128"/>
                <a:cs typeface="Times New Roman" panose="02020603050405020304" pitchFamily="18" charset="0"/>
              </a:rPr>
              <a:t>実験</a:t>
            </a:r>
            <a:endParaRPr lang="en-US" altLang="ja-JP" sz="1800" b="1" dirty="0">
              <a:effectLst/>
              <a:ea typeface="メイリオ" panose="020B0604030504040204" pitchFamily="50" charset="-128"/>
              <a:cs typeface="Times New Roman" panose="02020603050405020304" pitchFamily="18" charset="0"/>
            </a:endParaRPr>
          </a:p>
        </p:txBody>
      </p:sp>
      <p:pic>
        <p:nvPicPr>
          <p:cNvPr id="5" name="図 4">
            <a:extLst>
              <a:ext uri="{FF2B5EF4-FFF2-40B4-BE49-F238E27FC236}">
                <a16:creationId xmlns:a16="http://schemas.microsoft.com/office/drawing/2014/main" id="{FE296E22-D580-48BB-9456-97B3CE54C8FD}"/>
              </a:ext>
            </a:extLst>
          </p:cNvPr>
          <p:cNvPicPr>
            <a:picLocks noChangeAspect="1"/>
          </p:cNvPicPr>
          <p:nvPr/>
        </p:nvPicPr>
        <p:blipFill>
          <a:blip r:embed="rId4"/>
          <a:stretch>
            <a:fillRect/>
          </a:stretch>
        </p:blipFill>
        <p:spPr>
          <a:xfrm>
            <a:off x="7412182" y="2293584"/>
            <a:ext cx="4138180" cy="3577801"/>
          </a:xfrm>
          <a:prstGeom prst="rect">
            <a:avLst/>
          </a:prstGeom>
        </p:spPr>
      </p:pic>
    </p:spTree>
    <p:extLst>
      <p:ext uri="{BB962C8B-B14F-4D97-AF65-F5344CB8AC3E}">
        <p14:creationId xmlns:p14="http://schemas.microsoft.com/office/powerpoint/2010/main" val="2605949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E1CD19A-9775-445A-83C0-EDF699CA4363}"/>
              </a:ext>
            </a:extLst>
          </p:cNvPr>
          <p:cNvSpPr txBox="1"/>
          <p:nvPr/>
        </p:nvSpPr>
        <p:spPr>
          <a:xfrm>
            <a:off x="651164" y="637309"/>
            <a:ext cx="11222181" cy="523220"/>
          </a:xfrm>
          <a:prstGeom prst="rect">
            <a:avLst/>
          </a:prstGeom>
          <a:noFill/>
        </p:spPr>
        <p:txBody>
          <a:bodyPr wrap="square" rtlCol="0">
            <a:spAutoFit/>
          </a:bodyPr>
          <a:lstStyle/>
          <a:p>
            <a:r>
              <a:rPr kumimoji="1" lang="en-US" altLang="ja-JP" sz="2800" b="1" dirty="0">
                <a:latin typeface="メイリオ" panose="020B0604030504040204" pitchFamily="50" charset="-128"/>
                <a:ea typeface="メイリオ" panose="020B0604030504040204" pitchFamily="50" charset="-128"/>
              </a:rPr>
              <a:t>9.5 </a:t>
            </a:r>
            <a:r>
              <a:rPr lang="en-US" altLang="ja-JP" sz="2800" b="1" kern="100" dirty="0">
                <a:effectLst/>
                <a:latin typeface="メイリオ" panose="020B0604030504040204" pitchFamily="50" charset="-128"/>
                <a:ea typeface="メイリオ" panose="020B0604030504040204" pitchFamily="50" charset="-128"/>
                <a:cs typeface="Times New Roman" panose="02020603050405020304" pitchFamily="18" charset="0"/>
              </a:rPr>
              <a:t>LED</a:t>
            </a:r>
            <a:r>
              <a:rPr lang="ja-JP" altLang="en-US" sz="2800" b="1"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の点灯を次々と転送する回路の実験する回路</a:t>
            </a:r>
            <a:endParaRPr kumimoji="1" lang="ja-JP" altLang="en-US" sz="2800" b="1"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83A2CC8D-A35C-4B84-A8D0-E555B2F909E1}"/>
              </a:ext>
            </a:extLst>
          </p:cNvPr>
          <p:cNvSpPr txBox="1"/>
          <p:nvPr/>
        </p:nvSpPr>
        <p:spPr>
          <a:xfrm>
            <a:off x="374073" y="4363747"/>
            <a:ext cx="11443854" cy="1754326"/>
          </a:xfrm>
          <a:prstGeom prst="rect">
            <a:avLst/>
          </a:prstGeom>
          <a:noFill/>
        </p:spPr>
        <p:txBody>
          <a:bodyPr wrap="square">
            <a:spAutoFit/>
          </a:bodyPr>
          <a:lstStyle/>
          <a:p>
            <a:r>
              <a:rPr lang="ja-JP"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lang="en-US"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65 </a:t>
            </a:r>
            <a:r>
              <a:rPr lang="en-US" altLang="ja-JP" b="1" dirty="0">
                <a:ea typeface="メイリオ" panose="020B0604030504040204" pitchFamily="50" charset="-128"/>
                <a:cs typeface="Times New Roman" panose="02020603050405020304" pitchFamily="18" charset="0"/>
              </a:rPr>
              <a:t>CR</a:t>
            </a:r>
            <a:r>
              <a:rPr lang="ja-JP" altLang="en-US" b="1" dirty="0">
                <a:ea typeface="メイリオ" panose="020B0604030504040204" pitchFamily="50" charset="-128"/>
                <a:cs typeface="Times New Roman" panose="02020603050405020304" pitchFamily="18" charset="0"/>
              </a:rPr>
              <a:t>結合によりパルスを転送する回路の実験</a:t>
            </a:r>
            <a:endParaRPr lang="en-US" altLang="ja-JP" b="1" dirty="0">
              <a:ea typeface="メイリオ" panose="020B0604030504040204" pitchFamily="50" charset="-128"/>
              <a:cs typeface="Times New Roman" panose="02020603050405020304" pitchFamily="18" charset="0"/>
            </a:endParaRPr>
          </a:p>
          <a:p>
            <a:r>
              <a:rPr lang="ja-JP" altLang="en-US" b="1" dirty="0">
                <a:solidFill>
                  <a:srgbClr val="1D5CD9"/>
                </a:solidFill>
                <a:ea typeface="メイリオ" panose="020B0604030504040204" pitchFamily="50" charset="-128"/>
                <a:cs typeface="Times New Roman" panose="02020603050405020304" pitchFamily="18" charset="0"/>
              </a:rPr>
              <a:t>　</a:t>
            </a:r>
            <a:r>
              <a:rPr lang="ja-JP" altLang="ja-JP"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図</a:t>
            </a:r>
            <a:r>
              <a:rPr lang="en-US" altLang="ja-JP"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65  </a:t>
            </a:r>
            <a:r>
              <a:rPr lang="ja-JP" altLang="en-US"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下段の回路</a:t>
            </a:r>
            <a:r>
              <a:rPr lang="ja-JP" altLang="ja-JP"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に示すように</a:t>
            </a:r>
            <a:r>
              <a:rPr lang="en-US" altLang="ja-JP" dirty="0">
                <a:ea typeface="メイリオ" panose="020B0604030504040204" pitchFamily="50" charset="-128"/>
                <a:cs typeface="Times New Roman" panose="02020603050405020304" pitchFamily="18" charset="0"/>
              </a:rPr>
              <a:t>CR</a:t>
            </a:r>
            <a:r>
              <a:rPr lang="ja-JP" altLang="en-US" dirty="0">
                <a:ea typeface="メイリオ" panose="020B0604030504040204" pitchFamily="50" charset="-128"/>
                <a:cs typeface="Times New Roman" panose="02020603050405020304" pitchFamily="18" charset="0"/>
              </a:rPr>
              <a:t>結合を</a:t>
            </a:r>
            <a:r>
              <a:rPr lang="en-US" altLang="ja-JP"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2 </a:t>
            </a:r>
            <a:r>
              <a:rPr lang="ja-JP" altLang="ja-JP"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段つないで入力に戻すと</a:t>
            </a:r>
            <a:r>
              <a:rPr lang="ja-JP" altLang="en-US"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マルチバイブレータとして一方の結合コンデンサーを</a:t>
            </a:r>
            <a:r>
              <a:rPr lang="en-US" altLang="ja-JP"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220μF,</a:t>
            </a:r>
            <a:r>
              <a:rPr lang="ja-JP" altLang="en-US"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他方を</a:t>
            </a:r>
            <a:r>
              <a:rPr lang="en-US" altLang="ja-JP"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33μF</a:t>
            </a:r>
            <a:r>
              <a:rPr lang="ja-JP" altLang="en-US"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として、</a:t>
            </a:r>
            <a:r>
              <a:rPr lang="en-US" altLang="ja-JP"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ON</a:t>
            </a:r>
            <a:r>
              <a:rPr lang="ja-JP" altLang="en-US"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と</a:t>
            </a:r>
            <a:r>
              <a:rPr lang="en-US" altLang="ja-JP"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OFF</a:t>
            </a:r>
            <a:r>
              <a:rPr lang="ja-JP" altLang="en-US"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の期間が</a:t>
            </a:r>
            <a:r>
              <a:rPr lang="en-US" altLang="ja-JP"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20/3=6.7</a:t>
            </a:r>
            <a:r>
              <a:rPr lang="ja-JP" altLang="en-US"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の差がある</a:t>
            </a:r>
            <a:r>
              <a:rPr lang="ja-JP" altLang="en-US" kern="100" dirty="0">
                <a:solidFill>
                  <a:srgbClr val="000000"/>
                </a:solidFill>
                <a:latin typeface="メイリオ" panose="020B0604030504040204" pitchFamily="50" charset="-128"/>
                <a:ea typeface="メイリオ" panose="020B0604030504040204" pitchFamily="50" charset="-128"/>
                <a:cs typeface="ＭＳ 明朝" panose="02020609040205080304" pitchFamily="17" charset="-128"/>
              </a:rPr>
              <a:t>パルスを</a:t>
            </a:r>
            <a:r>
              <a:rPr lang="ja-JP" altLang="ja-JP" kern="100" dirty="0">
                <a:solidFill>
                  <a:srgbClr val="000000"/>
                </a:solidFill>
                <a:latin typeface="メイリオ" panose="020B0604030504040204" pitchFamily="50" charset="-128"/>
                <a:ea typeface="メイリオ" panose="020B0604030504040204" pitchFamily="50" charset="-128"/>
                <a:cs typeface="ＭＳ 明朝" panose="02020609040205080304" pitchFamily="17" charset="-128"/>
              </a:rPr>
              <a:t>自動的に発振します。</a:t>
            </a:r>
            <a:r>
              <a:rPr lang="ja-JP" altLang="en-US" kern="100" dirty="0">
                <a:solidFill>
                  <a:srgbClr val="000000"/>
                </a:solidFill>
                <a:latin typeface="メイリオ" panose="020B0604030504040204" pitchFamily="50" charset="-128"/>
                <a:ea typeface="メイリオ" panose="020B0604030504040204" pitchFamily="50" charset="-128"/>
                <a:cs typeface="ＭＳ 明朝" panose="02020609040205080304" pitchFamily="17" charset="-128"/>
              </a:rPr>
              <a:t>上</a:t>
            </a:r>
            <a:r>
              <a:rPr lang="ja-JP" altLang="en-US"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段の回路は待機状態はトランジスタが</a:t>
            </a:r>
            <a:r>
              <a:rPr lang="en-US" altLang="ja-JP"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ON</a:t>
            </a:r>
            <a:r>
              <a:rPr lang="ja-JP" altLang="en-US"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状態で</a:t>
            </a:r>
            <a:r>
              <a:rPr lang="en-US" altLang="ja-JP"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LED</a:t>
            </a:r>
            <a:r>
              <a:rPr lang="ja-JP" altLang="en-US"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が発光していますが、入力パルスによって短期間</a:t>
            </a:r>
            <a:r>
              <a:rPr lang="en-US" altLang="ja-JP"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OFF</a:t>
            </a:r>
            <a:r>
              <a:rPr lang="ja-JP" altLang="en-US"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状態になります。</a:t>
            </a:r>
            <a:r>
              <a:rPr lang="en-US" altLang="ja-JP"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OFF</a:t>
            </a:r>
            <a:r>
              <a:rPr lang="ja-JP" altLang="en-US"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状態から</a:t>
            </a:r>
            <a:r>
              <a:rPr lang="en-US" altLang="ja-JP"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ON </a:t>
            </a:r>
            <a:r>
              <a:rPr lang="ja-JP" altLang="en-US"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状態に戻る際に、次の段を</a:t>
            </a:r>
            <a:r>
              <a:rPr lang="en-US" altLang="ja-JP"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OFF</a:t>
            </a:r>
            <a:r>
              <a:rPr lang="ja-JP" altLang="en-US"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状態します。こうして、</a:t>
            </a:r>
            <a:r>
              <a:rPr lang="en-US" altLang="ja-JP"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OFF</a:t>
            </a:r>
            <a:r>
              <a:rPr lang="ja-JP" altLang="en-US"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を次々と転送することができます。</a:t>
            </a:r>
            <a:endParaRPr lang="ja-JP" altLang="en-US" b="1" dirty="0">
              <a:latin typeface="メイリオ" panose="020B0604030504040204" pitchFamily="50" charset="-128"/>
              <a:ea typeface="メイリオ" panose="020B0604030504040204" pitchFamily="50" charset="-128"/>
            </a:endParaRPr>
          </a:p>
        </p:txBody>
      </p:sp>
      <p:pic>
        <p:nvPicPr>
          <p:cNvPr id="3" name="図 2" descr="ダイアグラム, 概略図&#10;&#10;自動的に生成された説明">
            <a:extLst>
              <a:ext uri="{FF2B5EF4-FFF2-40B4-BE49-F238E27FC236}">
                <a16:creationId xmlns:a16="http://schemas.microsoft.com/office/drawing/2014/main" id="{86DEC9B9-E977-4151-BF3D-517E81902F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28" y="1252516"/>
            <a:ext cx="6541476" cy="3000375"/>
          </a:xfrm>
          <a:prstGeom prst="rect">
            <a:avLst/>
          </a:prstGeom>
        </p:spPr>
      </p:pic>
      <p:pic>
        <p:nvPicPr>
          <p:cNvPr id="5" name="図 4">
            <a:extLst>
              <a:ext uri="{FF2B5EF4-FFF2-40B4-BE49-F238E27FC236}">
                <a16:creationId xmlns:a16="http://schemas.microsoft.com/office/drawing/2014/main" id="{F8275ACA-5333-4E59-9EE4-73130800ABB2}"/>
              </a:ext>
            </a:extLst>
          </p:cNvPr>
          <p:cNvPicPr>
            <a:picLocks noChangeAspect="1"/>
          </p:cNvPicPr>
          <p:nvPr/>
        </p:nvPicPr>
        <p:blipFill>
          <a:blip r:embed="rId4"/>
          <a:stretch>
            <a:fillRect/>
          </a:stretch>
        </p:blipFill>
        <p:spPr>
          <a:xfrm>
            <a:off x="6693804" y="1252515"/>
            <a:ext cx="5337746" cy="3000375"/>
          </a:xfrm>
          <a:prstGeom prst="rect">
            <a:avLst/>
          </a:prstGeom>
        </p:spPr>
      </p:pic>
    </p:spTree>
    <p:extLst>
      <p:ext uri="{BB962C8B-B14F-4D97-AF65-F5344CB8AC3E}">
        <p14:creationId xmlns:p14="http://schemas.microsoft.com/office/powerpoint/2010/main" val="1920208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E1CD19A-9775-445A-83C0-EDF699CA4363}"/>
              </a:ext>
            </a:extLst>
          </p:cNvPr>
          <p:cNvSpPr txBox="1"/>
          <p:nvPr/>
        </p:nvSpPr>
        <p:spPr>
          <a:xfrm>
            <a:off x="2208202" y="481819"/>
            <a:ext cx="2945690" cy="58477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9.6 </a:t>
            </a:r>
            <a:r>
              <a:rPr kumimoji="1" lang="ja-JP" altLang="en-US" sz="3200" b="1" dirty="0">
                <a:latin typeface="メイリオ" panose="020B0604030504040204" pitchFamily="50" charset="-128"/>
                <a:ea typeface="メイリオ" panose="020B0604030504040204" pitchFamily="50" charset="-128"/>
              </a:rPr>
              <a:t>まとめ</a:t>
            </a:r>
          </a:p>
        </p:txBody>
      </p:sp>
      <p:sp>
        <p:nvSpPr>
          <p:cNvPr id="6" name="テキスト ボックス 5">
            <a:extLst>
              <a:ext uri="{FF2B5EF4-FFF2-40B4-BE49-F238E27FC236}">
                <a16:creationId xmlns:a16="http://schemas.microsoft.com/office/drawing/2014/main" id="{901C94F0-EC6D-4178-9405-FFE144A1A359}"/>
              </a:ext>
            </a:extLst>
          </p:cNvPr>
          <p:cNvSpPr txBox="1"/>
          <p:nvPr/>
        </p:nvSpPr>
        <p:spPr>
          <a:xfrm>
            <a:off x="1130134" y="1369225"/>
            <a:ext cx="8387123" cy="1477328"/>
          </a:xfrm>
          <a:prstGeom prst="rect">
            <a:avLst/>
          </a:prstGeom>
          <a:noFill/>
        </p:spPr>
        <p:txBody>
          <a:bodyPr wrap="square">
            <a:spAutoFit/>
          </a:bodyPr>
          <a:lstStyle/>
          <a:p>
            <a:pPr indent="133350" algn="just"/>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トランジスタ回路では、出力を接続した場合に、動作が変化します。出力の</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LED</a:t>
            </a:r>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に別の</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LED</a:t>
            </a:r>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を並列につなげた場合に</a:t>
            </a:r>
            <a:r>
              <a:rPr lang="en-US"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9.1</a:t>
            </a:r>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および</a:t>
            </a:r>
            <a:r>
              <a:rPr lang="en-US"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9.2</a:t>
            </a:r>
            <a:r>
              <a:rPr lang="ja-JP" altLang="en-US"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１</a:t>
            </a:r>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参考にしてください。　</a:t>
            </a:r>
            <a:endParaRPr lang="en-US"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indent="133350" algn="just"/>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自動的に</a:t>
            </a:r>
            <a:r>
              <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LED</a:t>
            </a:r>
            <a:r>
              <a:rPr lang="ja-JP" altLang="en-US"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の発光を変化させるには発振回路に接続します。その際にも、別の回路をつなげたどのように変化するかをチェックします。</a:t>
            </a:r>
            <a:r>
              <a:rPr lang="ja-JP" altLang="en-US"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その一例を次のページに示しています。</a:t>
            </a:r>
            <a:endParaRPr lang="en-US" altLang="ja-JP" sz="18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711870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3A2CC8D-A35C-4B84-A8D0-E555B2F909E1}"/>
              </a:ext>
            </a:extLst>
          </p:cNvPr>
          <p:cNvSpPr txBox="1"/>
          <p:nvPr/>
        </p:nvSpPr>
        <p:spPr>
          <a:xfrm>
            <a:off x="374073" y="4783328"/>
            <a:ext cx="11443854" cy="1477328"/>
          </a:xfrm>
          <a:prstGeom prst="rect">
            <a:avLst/>
          </a:prstGeom>
          <a:noFill/>
        </p:spPr>
        <p:txBody>
          <a:bodyPr wrap="square">
            <a:spAutoFit/>
          </a:bodyPr>
          <a:lstStyle/>
          <a:p>
            <a:r>
              <a:rPr lang="ja-JP" altLang="en-US"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　図</a:t>
            </a:r>
            <a:r>
              <a:rPr lang="en-US" altLang="ja-JP"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65</a:t>
            </a:r>
            <a:r>
              <a:rPr lang="ja-JP" altLang="ja-JP"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に示すように</a:t>
            </a:r>
            <a:r>
              <a:rPr lang="en-US" altLang="ja-JP"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2 </a:t>
            </a:r>
            <a:r>
              <a:rPr lang="ja-JP" altLang="ja-JP"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段つないで入力に戻すとパルスが巡回して自動的に発振します。</a:t>
            </a:r>
            <a:r>
              <a:rPr lang="ja-JP" altLang="ja-JP" sz="1800" kern="100" dirty="0">
                <a:effectLst/>
                <a:latin typeface="メイリオ" panose="020B0604030504040204" pitchFamily="50" charset="-128"/>
                <a:ea typeface="メイリオ" panose="020B0604030504040204" pitchFamily="50" charset="-128"/>
                <a:cs typeface="ＭＳ 明朝" panose="02020609040205080304" pitchFamily="17" charset="-128"/>
              </a:rPr>
              <a:t>このパルスを</a:t>
            </a:r>
            <a:r>
              <a:rPr lang="ja-JP" altLang="en-US" dirty="0">
                <a:latin typeface="メイリオ" panose="020B0604030504040204" pitchFamily="50" charset="-128"/>
                <a:ea typeface="メイリオ" panose="020B0604030504040204" pitchFamily="50" charset="-128"/>
                <a:cs typeface="Times New Roman" panose="02020603050405020304" pitchFamily="18" charset="0"/>
              </a:rPr>
              <a:t>反転増幅を縦続接続した回路を通過させるとその際に１段ごとに反転して転送されます。しかし、この回路はトランジスタと</a:t>
            </a:r>
            <a:r>
              <a:rPr lang="en-US" altLang="ja-JP" dirty="0">
                <a:latin typeface="メイリオ" panose="020B0604030504040204" pitchFamily="50" charset="-128"/>
                <a:ea typeface="メイリオ" panose="020B0604030504040204" pitchFamily="50" charset="-128"/>
                <a:cs typeface="Times New Roman" panose="02020603050405020304" pitchFamily="18" charset="0"/>
              </a:rPr>
              <a:t>LED</a:t>
            </a:r>
            <a:r>
              <a:rPr lang="ja-JP" altLang="en-US" dirty="0">
                <a:latin typeface="メイリオ" panose="020B0604030504040204" pitchFamily="50" charset="-128"/>
                <a:ea typeface="メイリオ" panose="020B0604030504040204" pitchFamily="50" charset="-128"/>
                <a:cs typeface="Times New Roman" panose="02020603050405020304" pitchFamily="18" charset="0"/>
              </a:rPr>
              <a:t>を並列に接続したためにコンデンサーの端子電圧が</a:t>
            </a:r>
            <a:r>
              <a:rPr lang="en-US" altLang="ja-JP" dirty="0">
                <a:latin typeface="メイリオ" panose="020B0604030504040204" pitchFamily="50" charset="-128"/>
                <a:ea typeface="メイリオ" panose="020B0604030504040204" pitchFamily="50" charset="-128"/>
                <a:cs typeface="Times New Roman" panose="02020603050405020304" pitchFamily="18" charset="0"/>
              </a:rPr>
              <a:t>LED</a:t>
            </a:r>
            <a:r>
              <a:rPr lang="ja-JP" altLang="en-US" dirty="0">
                <a:latin typeface="メイリオ" panose="020B0604030504040204" pitchFamily="50" charset="-128"/>
                <a:ea typeface="メイリオ" panose="020B0604030504040204" pitchFamily="50" charset="-128"/>
                <a:cs typeface="Times New Roman" panose="02020603050405020304" pitchFamily="18" charset="0"/>
              </a:rPr>
              <a:t>の立ち上がり電圧となるます。また。誤動作を発生しますのでその動作のしくみを解明することを研究の課題に提供します。確実に転送動作をする</a:t>
            </a:r>
            <a:r>
              <a:rPr lang="ja-JP" altLang="ja-JP"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回路</a:t>
            </a:r>
            <a:r>
              <a:rPr lang="ja-JP" altLang="en-US"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は</a:t>
            </a:r>
            <a:r>
              <a:rPr lang="en-US" altLang="ja-JP"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9.4</a:t>
            </a:r>
            <a:r>
              <a:rPr lang="ja-JP" altLang="en-US"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のように</a:t>
            </a:r>
            <a:r>
              <a:rPr lang="en-US" altLang="ja-JP"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LED</a:t>
            </a:r>
            <a:r>
              <a:rPr lang="ja-JP" altLang="ja-JP" sz="1800" kern="100" dirty="0">
                <a:solidFill>
                  <a:srgbClr val="000000"/>
                </a:solidFill>
                <a:effectLst/>
                <a:latin typeface="メイリオ" panose="020B0604030504040204" pitchFamily="50" charset="-128"/>
                <a:ea typeface="メイリオ" panose="020B0604030504040204" pitchFamily="50" charset="-128"/>
                <a:cs typeface="ＭＳ 明朝" panose="02020609040205080304" pitchFamily="17" charset="-128"/>
              </a:rPr>
              <a:t>はトランジスタのコレクタと負荷抵抗の間に挿入にて、待機状態に点灯させておきます。</a:t>
            </a:r>
            <a:endParaRPr lang="ja-JP" altLang="en-US" b="1"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E058ECFB-905F-4285-94EF-BBBD40998210}"/>
              </a:ext>
            </a:extLst>
          </p:cNvPr>
          <p:cNvSpPr txBox="1"/>
          <p:nvPr/>
        </p:nvSpPr>
        <p:spPr>
          <a:xfrm>
            <a:off x="847045" y="338509"/>
            <a:ext cx="8615610" cy="523220"/>
          </a:xfrm>
          <a:prstGeom prst="rect">
            <a:avLst/>
          </a:prstGeom>
          <a:noFill/>
        </p:spPr>
        <p:txBody>
          <a:bodyPr wrap="square" rtlCol="0">
            <a:spAutoFit/>
          </a:bodyPr>
          <a:lstStyle/>
          <a:p>
            <a:r>
              <a:rPr lang="en-US" altLang="ja-JP" sz="2800" b="1"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2800" b="1"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研究課題）</a:t>
            </a:r>
            <a:r>
              <a:rPr lang="en-US" altLang="ja-JP" sz="2800" b="1"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LED</a:t>
            </a:r>
            <a:r>
              <a:rPr lang="ja-JP" altLang="en-US" sz="2800" b="1"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の発光を転送する回路の研究</a:t>
            </a:r>
            <a:endParaRPr kumimoji="1" lang="ja-JP" altLang="en-US" sz="2800" b="1" dirty="0">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E73A0E92-E343-4E82-8D86-86FDA4800E94}"/>
              </a:ext>
            </a:extLst>
          </p:cNvPr>
          <p:cNvPicPr>
            <a:picLocks noChangeAspect="1"/>
          </p:cNvPicPr>
          <p:nvPr/>
        </p:nvPicPr>
        <p:blipFill>
          <a:blip r:embed="rId3"/>
          <a:stretch>
            <a:fillRect/>
          </a:stretch>
        </p:blipFill>
        <p:spPr>
          <a:xfrm>
            <a:off x="420132" y="1158439"/>
            <a:ext cx="5675868" cy="3036071"/>
          </a:xfrm>
          <a:prstGeom prst="rect">
            <a:avLst/>
          </a:prstGeom>
        </p:spPr>
      </p:pic>
      <p:sp>
        <p:nvSpPr>
          <p:cNvPr id="12" name="テキスト ボックス 11">
            <a:extLst>
              <a:ext uri="{FF2B5EF4-FFF2-40B4-BE49-F238E27FC236}">
                <a16:creationId xmlns:a16="http://schemas.microsoft.com/office/drawing/2014/main" id="{5180E885-A649-49A5-AA82-E79B3433F7AA}"/>
              </a:ext>
            </a:extLst>
          </p:cNvPr>
          <p:cNvSpPr txBox="1"/>
          <p:nvPr/>
        </p:nvSpPr>
        <p:spPr>
          <a:xfrm>
            <a:off x="247134" y="4280623"/>
            <a:ext cx="6151418" cy="369332"/>
          </a:xfrm>
          <a:prstGeom prst="rect">
            <a:avLst/>
          </a:prstGeom>
          <a:noFill/>
        </p:spPr>
        <p:txBody>
          <a:bodyPr wrap="square" rtlCol="0">
            <a:spAutoFit/>
          </a:bodyPr>
          <a:lstStyle/>
          <a:p>
            <a:r>
              <a:rPr lang="ja-JP"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図</a:t>
            </a:r>
            <a:r>
              <a:rPr lang="en-US" altLang="ja-JP" sz="1800" b="1"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65 </a:t>
            </a:r>
            <a:r>
              <a:rPr lang="en-US" altLang="ja-JP" b="1" dirty="0">
                <a:ea typeface="メイリオ" panose="020B0604030504040204" pitchFamily="50" charset="-128"/>
                <a:cs typeface="Times New Roman" panose="02020603050405020304" pitchFamily="18" charset="0"/>
              </a:rPr>
              <a:t>CR</a:t>
            </a:r>
            <a:r>
              <a:rPr lang="ja-JP" altLang="en-US" b="1" dirty="0">
                <a:ea typeface="メイリオ" panose="020B0604030504040204" pitchFamily="50" charset="-128"/>
                <a:cs typeface="Times New Roman" panose="02020603050405020304" pitchFamily="18" charset="0"/>
              </a:rPr>
              <a:t>結合によりパルスを転送する回路の実験</a:t>
            </a:r>
            <a:endParaRPr kumimoji="1" lang="ja-JP" altLang="en-US" dirty="0"/>
          </a:p>
        </p:txBody>
      </p:sp>
      <p:pic>
        <p:nvPicPr>
          <p:cNvPr id="2" name="図 1">
            <a:extLst>
              <a:ext uri="{FF2B5EF4-FFF2-40B4-BE49-F238E27FC236}">
                <a16:creationId xmlns:a16="http://schemas.microsoft.com/office/drawing/2014/main" id="{D320F4E7-51CA-4746-9EC7-B3D4BDCE52A0}"/>
              </a:ext>
            </a:extLst>
          </p:cNvPr>
          <p:cNvPicPr>
            <a:picLocks noChangeAspect="1"/>
          </p:cNvPicPr>
          <p:nvPr/>
        </p:nvPicPr>
        <p:blipFill>
          <a:blip r:embed="rId4"/>
          <a:stretch>
            <a:fillRect/>
          </a:stretch>
        </p:blipFill>
        <p:spPr>
          <a:xfrm>
            <a:off x="6433200" y="1158439"/>
            <a:ext cx="5384727" cy="3036070"/>
          </a:xfrm>
          <a:prstGeom prst="rect">
            <a:avLst/>
          </a:prstGeom>
        </p:spPr>
      </p:pic>
    </p:spTree>
    <p:extLst>
      <p:ext uri="{BB962C8B-B14F-4D97-AF65-F5344CB8AC3E}">
        <p14:creationId xmlns:p14="http://schemas.microsoft.com/office/powerpoint/2010/main" val="401272372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1711</TotalTime>
  <Words>962</Words>
  <Application>Microsoft Office PowerPoint</Application>
  <PresentationFormat>ワイド画面</PresentationFormat>
  <Paragraphs>47</Paragraphs>
  <Slides>8</Slides>
  <Notes>5</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8</vt:i4>
      </vt:variant>
    </vt:vector>
  </HeadingPairs>
  <TitlesOfParts>
    <vt:vector size="17" baseType="lpstr">
      <vt:lpstr>HGP創英角ﾎﾟｯﾌﾟ体</vt:lpstr>
      <vt:lpstr>ＭＳＰgothic</vt:lpstr>
      <vt:lpstr>メイリオ</vt:lpstr>
      <vt:lpstr>游ゴシック</vt:lpstr>
      <vt:lpstr>游ゴシック Light</vt:lpstr>
      <vt:lpstr>游明朝</vt:lpstr>
      <vt:lpstr>Arial</vt:lpstr>
      <vt:lpstr>Times New Roman</vt:lpstr>
      <vt:lpstr>Office テーマ</vt:lpstr>
      <vt:lpstr>プログラムのしくみを学ぶ電子回路実験</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3回</dc:title>
  <dc:creator>唐澤 信司</dc:creator>
  <cp:lastModifiedBy>唐澤 信司</cp:lastModifiedBy>
  <cp:revision>115</cp:revision>
  <dcterms:created xsi:type="dcterms:W3CDTF">2021-06-19T19:44:45Z</dcterms:created>
  <dcterms:modified xsi:type="dcterms:W3CDTF">2021-12-10T11:27:05Z</dcterms:modified>
</cp:coreProperties>
</file>